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34" r:id="rId2"/>
    <p:sldId id="375" r:id="rId3"/>
    <p:sldId id="382" r:id="rId4"/>
    <p:sldId id="374" r:id="rId5"/>
    <p:sldId id="384" r:id="rId6"/>
    <p:sldId id="383" r:id="rId7"/>
    <p:sldId id="362" r:id="rId8"/>
    <p:sldId id="364" r:id="rId9"/>
    <p:sldId id="367" r:id="rId10"/>
    <p:sldId id="369" r:id="rId11"/>
    <p:sldId id="386" r:id="rId12"/>
    <p:sldId id="385" r:id="rId13"/>
    <p:sldId id="396" r:id="rId14"/>
    <p:sldId id="390" r:id="rId15"/>
    <p:sldId id="397" r:id="rId16"/>
    <p:sldId id="389" r:id="rId17"/>
    <p:sldId id="398" r:id="rId18"/>
    <p:sldId id="393" r:id="rId19"/>
    <p:sldId id="391" r:id="rId20"/>
    <p:sldId id="394" r:id="rId21"/>
    <p:sldId id="399" r:id="rId22"/>
    <p:sldId id="400" r:id="rId23"/>
    <p:sldId id="388" r:id="rId24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2"/>
    <a:srgbClr val="FFCCFF"/>
    <a:srgbClr val="101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4" autoAdjust="0"/>
    <p:restoredTop sz="94660"/>
  </p:normalViewPr>
  <p:slideViewPr>
    <p:cSldViewPr>
      <p:cViewPr varScale="1">
        <p:scale>
          <a:sx n="88" d="100"/>
          <a:sy n="88" d="100"/>
        </p:scale>
        <p:origin x="16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564" cy="493789"/>
          </a:xfrm>
          <a:prstGeom prst="rect">
            <a:avLst/>
          </a:prstGeom>
        </p:spPr>
        <p:txBody>
          <a:bodyPr vert="horz" lIns="90748" tIns="45374" rIns="90748" bIns="4537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8" y="1"/>
            <a:ext cx="2919564" cy="493789"/>
          </a:xfrm>
          <a:prstGeom prst="rect">
            <a:avLst/>
          </a:prstGeom>
        </p:spPr>
        <p:txBody>
          <a:bodyPr vert="horz" lIns="90748" tIns="45374" rIns="90748" bIns="45374" rtlCol="0"/>
          <a:lstStyle>
            <a:lvl1pPr algn="r">
              <a:defRPr sz="1200"/>
            </a:lvl1pPr>
          </a:lstStyle>
          <a:p>
            <a:fld id="{A92A813C-C50B-463D-A987-1E5FEC46093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8" tIns="45374" rIns="90748" bIns="4537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3" y="4687053"/>
            <a:ext cx="5389240" cy="4439368"/>
          </a:xfrm>
          <a:prstGeom prst="rect">
            <a:avLst/>
          </a:prstGeom>
        </p:spPr>
        <p:txBody>
          <a:bodyPr vert="horz" lIns="90748" tIns="45374" rIns="90748" bIns="4537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0948"/>
            <a:ext cx="2919564" cy="493789"/>
          </a:xfrm>
          <a:prstGeom prst="rect">
            <a:avLst/>
          </a:prstGeom>
        </p:spPr>
        <p:txBody>
          <a:bodyPr vert="horz" lIns="90748" tIns="45374" rIns="90748" bIns="4537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8" y="9370948"/>
            <a:ext cx="2919564" cy="493789"/>
          </a:xfrm>
          <a:prstGeom prst="rect">
            <a:avLst/>
          </a:prstGeom>
        </p:spPr>
        <p:txBody>
          <a:bodyPr vert="horz" lIns="90748" tIns="45374" rIns="90748" bIns="45374" rtlCol="0" anchor="b"/>
          <a:lstStyle>
            <a:lvl1pPr algn="r">
              <a:defRPr sz="1200"/>
            </a:lvl1pPr>
          </a:lstStyle>
          <a:p>
            <a:fld id="{541F27D4-7021-4A6F-9B94-5A55276B23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32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27D4-7021-4A6F-9B94-5A55276B23D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55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27D4-7021-4A6F-9B94-5A55276B23DB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117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27D4-7021-4A6F-9B94-5A55276B23D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13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27D4-7021-4A6F-9B94-5A55276B23D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655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27D4-7021-4A6F-9B94-5A55276B23D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558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27D4-7021-4A6F-9B94-5A55276B23D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674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27D4-7021-4A6F-9B94-5A55276B23D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772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27D4-7021-4A6F-9B94-5A55276B23D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431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27D4-7021-4A6F-9B94-5A55276B23DB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357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27D4-7021-4A6F-9B94-5A55276B23DB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2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56E-28FF-4F6D-986C-30FCF48C8A13}" type="datetimeFigureOut">
              <a:rPr lang="ru-RU" smtClean="0"/>
              <a:pPr/>
              <a:t>31.10.2018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75E7-7984-4A77-9EB3-1ED0AEB5A6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56E-28FF-4F6D-986C-30FCF48C8A13}" type="datetimeFigureOut">
              <a:rPr lang="ru-RU" smtClean="0"/>
              <a:pPr/>
              <a:t>31.10.2018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75E7-7984-4A77-9EB3-1ED0AEB5A6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56E-28FF-4F6D-986C-30FCF48C8A13}" type="datetimeFigureOut">
              <a:rPr lang="ru-RU" smtClean="0"/>
              <a:pPr/>
              <a:t>31.10.2018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75E7-7984-4A77-9EB3-1ED0AEB5A6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56E-28FF-4F6D-986C-30FCF48C8A13}" type="datetimeFigureOut">
              <a:rPr lang="ru-RU" smtClean="0"/>
              <a:pPr/>
              <a:t>31.10.2018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75E7-7984-4A77-9EB3-1ED0AEB5A6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56E-28FF-4F6D-986C-30FCF48C8A13}" type="datetimeFigureOut">
              <a:rPr lang="ru-RU" smtClean="0"/>
              <a:pPr/>
              <a:t>31.10.2018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75E7-7984-4A77-9EB3-1ED0AEB5A6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56E-28FF-4F6D-986C-30FCF48C8A13}" type="datetimeFigureOut">
              <a:rPr lang="ru-RU" smtClean="0"/>
              <a:pPr/>
              <a:t>31.10.2018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75E7-7984-4A77-9EB3-1ED0AEB5A6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56E-28FF-4F6D-986C-30FCF48C8A13}" type="datetimeFigureOut">
              <a:rPr lang="ru-RU" smtClean="0"/>
              <a:pPr/>
              <a:t>31.10.2018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75E7-7984-4A77-9EB3-1ED0AEB5A6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56E-28FF-4F6D-986C-30FCF48C8A13}" type="datetimeFigureOut">
              <a:rPr lang="ru-RU" smtClean="0"/>
              <a:pPr/>
              <a:t>31.10.2018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75E7-7984-4A77-9EB3-1ED0AEB5A6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56E-28FF-4F6D-986C-30FCF48C8A13}" type="datetimeFigureOut">
              <a:rPr lang="ru-RU" smtClean="0"/>
              <a:pPr/>
              <a:t>31.10.2018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75E7-7984-4A77-9EB3-1ED0AEB5A6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56E-28FF-4F6D-986C-30FCF48C8A13}" type="datetimeFigureOut">
              <a:rPr lang="ru-RU" smtClean="0"/>
              <a:pPr/>
              <a:t>31.10.2018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75E7-7984-4A77-9EB3-1ED0AEB5A6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56E-28FF-4F6D-986C-30FCF48C8A13}" type="datetimeFigureOut">
              <a:rPr lang="ru-RU" smtClean="0"/>
              <a:pPr/>
              <a:t>31.10.2018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75E7-7984-4A77-9EB3-1ED0AEB5A6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5E56E-28FF-4F6D-986C-30FCF48C8A13}" type="datetimeFigureOut">
              <a:rPr lang="ru-RU" smtClean="0"/>
              <a:pPr/>
              <a:t>31.10.2018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C75E7-7984-4A77-9EB3-1ED0AEB5A6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6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59" name="Прямая соединительная линия 58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Прямоугольник 59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93" name="Прямоугольник 92"/>
          <p:cNvSpPr/>
          <p:nvPr/>
        </p:nvSpPr>
        <p:spPr>
          <a:xfrm>
            <a:off x="3347326" y="1383758"/>
            <a:ext cx="56981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400" b="1" dirty="0" smtClean="0">
                <a:latin typeface="Swift LightC" pitchFamily="18" charset="0"/>
              </a:rPr>
              <a:t>  </a:t>
            </a:r>
            <a:r>
              <a:rPr lang="ru-RU" sz="1400" b="1" dirty="0" smtClean="0">
                <a:solidFill>
                  <a:srgbClr val="FF0000"/>
                </a:solidFill>
                <a:latin typeface="Swift LightC" pitchFamily="18" charset="0"/>
              </a:rPr>
              <a:t> </a:t>
            </a:r>
            <a:endParaRPr lang="ru-RU" sz="1400" b="1" dirty="0">
              <a:latin typeface="Swift LightC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71054" y="866369"/>
            <a:ext cx="860189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b="1" dirty="0">
              <a:solidFill>
                <a:srgbClr val="0070C0"/>
              </a:solidFill>
              <a:latin typeface="Swift LightC" pitchFamily="18" charset="0"/>
            </a:endParaRPr>
          </a:p>
          <a:p>
            <a:pPr algn="ctr"/>
            <a:endParaRPr lang="ru-RU" altLang="ru-RU" b="1" dirty="0" smtClean="0">
              <a:solidFill>
                <a:srgbClr val="0070C0"/>
              </a:solidFill>
              <a:latin typeface="Swift LightC" pitchFamily="18" charset="0"/>
            </a:endParaRPr>
          </a:p>
          <a:p>
            <a:pPr algn="ctr"/>
            <a:endParaRPr lang="ru-RU" altLang="ru-RU" b="1" dirty="0">
              <a:solidFill>
                <a:srgbClr val="0070C0"/>
              </a:solidFill>
              <a:latin typeface="Swift LightC" pitchFamily="18" charset="0"/>
            </a:endParaRPr>
          </a:p>
          <a:p>
            <a:pPr algn="ctr"/>
            <a:endParaRPr lang="ru-RU" altLang="ru-RU" b="1" dirty="0" smtClean="0">
              <a:solidFill>
                <a:srgbClr val="0070C0"/>
              </a:solidFill>
              <a:latin typeface="Swift LightC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005392"/>
                </a:solidFill>
              </a:rPr>
              <a:t>«</a:t>
            </a:r>
            <a:r>
              <a:rPr lang="ru-RU" sz="4800" b="1" dirty="0">
                <a:solidFill>
                  <a:srgbClr val="005392"/>
                </a:solidFill>
              </a:rPr>
              <a:t>О ситуации в сфере обращения с твердыми коммунальными отходами на территории Сахалинской области»</a:t>
            </a:r>
            <a:endParaRPr lang="ru-RU" sz="4800" dirty="0">
              <a:solidFill>
                <a:srgbClr val="005392"/>
              </a:solidFill>
            </a:endParaRPr>
          </a:p>
        </p:txBody>
      </p:sp>
      <p:sp>
        <p:nvSpPr>
          <p:cNvPr id="9" name="Заголовок 20"/>
          <p:cNvSpPr txBox="1">
            <a:spLocks/>
          </p:cNvSpPr>
          <p:nvPr/>
        </p:nvSpPr>
        <p:spPr>
          <a:xfrm>
            <a:off x="899592" y="5865964"/>
            <a:ext cx="7162594" cy="58737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6600" b="1" dirty="0" smtClean="0">
                <a:solidFill>
                  <a:srgbClr val="005392"/>
                </a:solidFill>
                <a:latin typeface="Swift LightC" pitchFamily="18" charset="0"/>
                <a:ea typeface="+mj-ea"/>
                <a:cs typeface="+mj-cs"/>
              </a:rPr>
              <a:t>Южно-Сахалинск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latin typeface="Swift LightC" pitchFamily="18" charset="0"/>
                <a:ea typeface="+mj-ea"/>
                <a:cs typeface="+mj-cs"/>
              </a:rPr>
              <a:t>Ноябрь</a:t>
            </a:r>
            <a:r>
              <a:rPr kumimoji="0" lang="ru-RU" altLang="ru-RU" sz="6600" b="1" i="0" u="none" strike="noStrike" kern="1200" cap="none" spc="0" normalizeH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latin typeface="Swift LightC" pitchFamily="18" charset="0"/>
                <a:ea typeface="+mj-ea"/>
                <a:cs typeface="+mj-cs"/>
              </a:rPr>
              <a:t> 2018 года</a:t>
            </a:r>
            <a:endParaRPr kumimoji="0" lang="ru-RU" altLang="ru-RU" sz="6600" b="1" i="0" u="none" strike="noStrike" kern="1200" cap="none" spc="0" normalizeH="0" baseline="0" noProof="0" dirty="0" smtClean="0">
              <a:ln>
                <a:noFill/>
              </a:ln>
              <a:solidFill>
                <a:srgbClr val="005392"/>
              </a:solidFill>
              <a:effectLst/>
              <a:uLnTx/>
              <a:uFillTx/>
              <a:latin typeface="Swift LightC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824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5389" y="-171400"/>
            <a:ext cx="2883711" cy="9472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isometricTopUp"/>
            <a:lightRig rig="threePt" dir="t"/>
          </a:scene3d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рямоугольник 4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636963" y="-23813"/>
            <a:ext cx="5340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/>
          <a:p>
            <a:endParaRPr lang="ru-RU" sz="1300" b="1" dirty="0">
              <a:solidFill>
                <a:srgbClr val="002E8A"/>
              </a:solidFill>
              <a:latin typeface="Swift LightC" pitchFamily="18" charset="0"/>
            </a:endParaRPr>
          </a:p>
        </p:txBody>
      </p:sp>
      <p:sp>
        <p:nvSpPr>
          <p:cNvPr id="10" name="Заголовок 20"/>
          <p:cNvSpPr txBox="1">
            <a:spLocks/>
          </p:cNvSpPr>
          <p:nvPr/>
        </p:nvSpPr>
        <p:spPr>
          <a:xfrm>
            <a:off x="1475656" y="2636912"/>
            <a:ext cx="8229600" cy="485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4"/>
          <p:cNvSpPr txBox="1">
            <a:spLocks/>
          </p:cNvSpPr>
          <p:nvPr/>
        </p:nvSpPr>
        <p:spPr>
          <a:xfrm>
            <a:off x="251520" y="1124745"/>
            <a:ext cx="8856212" cy="518457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ru-RU" sz="2500" dirty="0" smtClean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ru-RU" sz="210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3108" y="2643182"/>
            <a:ext cx="586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wift LightC" pitchFamily="18" charset="0"/>
              </a:rPr>
              <a:t>Оха</a:t>
            </a:r>
            <a:endParaRPr lang="ru-RU" altLang="ru-RU" b="1" dirty="0">
              <a:solidFill>
                <a:schemeClr val="tx1">
                  <a:lumMod val="95000"/>
                  <a:lumOff val="5000"/>
                </a:schemeClr>
              </a:solidFill>
              <a:latin typeface="Swift LightC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43240" y="3357562"/>
            <a:ext cx="1140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wift LightC" pitchFamily="18" charset="0"/>
              </a:rPr>
              <a:t>Ноглики</a:t>
            </a:r>
            <a:endParaRPr lang="ru-RU" altLang="ru-RU" b="1" dirty="0">
              <a:solidFill>
                <a:schemeClr val="tx1">
                  <a:lumMod val="95000"/>
                  <a:lumOff val="5000"/>
                </a:schemeClr>
              </a:solidFill>
              <a:latin typeface="Swift LightC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2865" y="898298"/>
            <a:ext cx="429519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Swift LightC" pitchFamily="18" charset="0"/>
              </a:rPr>
              <a:t>ГО 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Ногликский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(</a:t>
            </a:r>
            <a:r>
              <a:rPr lang="ru-RU" sz="1200" b="1" dirty="0" err="1">
                <a:solidFill>
                  <a:srgbClr val="FF0000"/>
                </a:solidFill>
                <a:latin typeface="Swift LightC" pitchFamily="18" charset="0"/>
              </a:rPr>
              <a:t>ТКО</a:t>
            </a:r>
            <a:r>
              <a:rPr lang="ru-RU" sz="1200" b="1" dirty="0">
                <a:solidFill>
                  <a:srgbClr val="FF0000"/>
                </a:solidFill>
                <a:latin typeface="Swift LightC" pitchFamily="18" charset="0"/>
              </a:rPr>
              <a:t> 5,9 </a:t>
            </a:r>
            <a:r>
              <a:rPr lang="ru-RU" sz="1200" b="1" dirty="0" err="1">
                <a:solidFill>
                  <a:srgbClr val="FF0000"/>
                </a:solidFill>
                <a:latin typeface="Swift LightC" pitchFamily="18" charset="0"/>
              </a:rPr>
              <a:t>тыс.т</a:t>
            </a:r>
            <a:r>
              <a:rPr lang="ru-RU" sz="1200" b="1" dirty="0">
                <a:solidFill>
                  <a:srgbClr val="FF0000"/>
                </a:solidFill>
                <a:latin typeface="Swift LightC" pitchFamily="18" charset="0"/>
              </a:rPr>
              <a:t>/год, население 11 331 чел.)</a:t>
            </a:r>
          </a:p>
          <a:p>
            <a:pPr algn="ctr"/>
            <a:endParaRPr lang="ru-RU" sz="1200" b="1" dirty="0">
              <a:solidFill>
                <a:srgbClr val="0000FF"/>
              </a:solidFill>
              <a:latin typeface="Swift LightC" pitchFamily="18" charset="0"/>
            </a:endParaRP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мусоросортировочной станции и комплекса термической обработки  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Срок ввода - 2021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Расчетная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стоимость: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млн.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>
              <a:buNone/>
            </a:pPr>
            <a:r>
              <a:rPr lang="ru-RU" sz="1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- областной бюджет</a:t>
            </a:r>
          </a:p>
          <a:p>
            <a:pPr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полигона в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п.г.т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Ноглики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 ввода -2021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Расчетная стоимость: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264 млн.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>
              <a:buNone/>
            </a:pPr>
            <a:r>
              <a:rPr lang="ru-RU" sz="1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- областной бюджет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участок определен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504" y="3700814"/>
            <a:ext cx="4572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Swift LightC" pitchFamily="18" charset="0"/>
              </a:rPr>
              <a:t>Охинский 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ГО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(</a:t>
            </a:r>
            <a:r>
              <a:rPr lang="ru-RU" sz="1200" b="1" dirty="0" err="1" smtClean="0">
                <a:solidFill>
                  <a:srgbClr val="FF0000"/>
                </a:solidFill>
                <a:latin typeface="Swift LightC" pitchFamily="18" charset="0"/>
              </a:rPr>
              <a:t>ТКО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Swift LightC" pitchFamily="18" charset="0"/>
              </a:rPr>
              <a:t>18,7 тыс. т/год, население 22 928 чел.)</a:t>
            </a:r>
          </a:p>
          <a:p>
            <a:endParaRPr lang="en-US" sz="1200" b="1" dirty="0">
              <a:solidFill>
                <a:srgbClr val="FF0000"/>
              </a:solidFill>
              <a:latin typeface="Swift LightC" pitchFamily="18" charset="0"/>
            </a:endParaRP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Строительство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мусоросортировочной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станции и комплекса термической обработки 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Срок ввода - 2021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Расчетная стоимость: 88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руб.;</a:t>
            </a:r>
          </a:p>
          <a:p>
            <a:pPr>
              <a:buNone/>
            </a:pPr>
            <a:r>
              <a:rPr lang="ru-RU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Источник финансирования - областной бюджет;</a:t>
            </a:r>
          </a:p>
          <a:p>
            <a:pPr>
              <a:buNone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Строительство полигона в г. Охе</a:t>
            </a:r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Срок ввода  -2021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Расчетная стоимость: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264 млн.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руб.;</a:t>
            </a:r>
          </a:p>
          <a:p>
            <a:pPr>
              <a:buNone/>
            </a:pPr>
            <a:r>
              <a:rPr lang="ru-RU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Источник финансирования - областной бюджет;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Земельный участок определен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5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рямоугольник 4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636963" y="-23813"/>
            <a:ext cx="5340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/>
          <a:p>
            <a:endParaRPr lang="ru-RU" sz="1300" b="1" dirty="0">
              <a:solidFill>
                <a:srgbClr val="002E8A"/>
              </a:solidFill>
              <a:latin typeface="Swift LightC" pitchFamily="18" charset="0"/>
            </a:endParaRPr>
          </a:p>
        </p:txBody>
      </p:sp>
      <p:sp>
        <p:nvSpPr>
          <p:cNvPr id="10" name="Заголовок 20"/>
          <p:cNvSpPr txBox="1">
            <a:spLocks/>
          </p:cNvSpPr>
          <p:nvPr/>
        </p:nvSpPr>
        <p:spPr>
          <a:xfrm>
            <a:off x="1475656" y="2636912"/>
            <a:ext cx="8229600" cy="485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4"/>
          <p:cNvSpPr txBox="1">
            <a:spLocks/>
          </p:cNvSpPr>
          <p:nvPr/>
        </p:nvSpPr>
        <p:spPr>
          <a:xfrm>
            <a:off x="251520" y="1124745"/>
            <a:ext cx="8856212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10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ru-RU" sz="2100" dirty="0" smtClean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ru-RU" sz="210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Заголовок 14"/>
          <p:cNvSpPr txBox="1">
            <a:spLocks/>
          </p:cNvSpPr>
          <p:nvPr/>
        </p:nvSpPr>
        <p:spPr>
          <a:xfrm>
            <a:off x="179512" y="1277145"/>
            <a:ext cx="8797801" cy="518457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3085" y="-900221"/>
            <a:ext cx="2793081" cy="9539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isometricTopUp"/>
            <a:lightRig rig="threePt" dir="t"/>
          </a:scene3d>
        </p:spPr>
      </p:pic>
      <p:sp>
        <p:nvSpPr>
          <p:cNvPr id="16" name="Содержимое 3"/>
          <p:cNvSpPr txBox="1">
            <a:spLocks/>
          </p:cNvSpPr>
          <p:nvPr/>
        </p:nvSpPr>
        <p:spPr>
          <a:xfrm>
            <a:off x="4857752" y="1000108"/>
            <a:ext cx="4038600" cy="26449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Тымовский ГО (ТКО 8,3 </a:t>
            </a:r>
            <a:r>
              <a:rPr lang="ru-RU" sz="1200" b="1" dirty="0" err="1" smtClean="0">
                <a:solidFill>
                  <a:srgbClr val="FF0000"/>
                </a:solidFill>
                <a:latin typeface="Swift LightC" pitchFamily="18" charset="0"/>
              </a:rPr>
              <a:t>тыс.т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/год, население 14 528 чел.)</a:t>
            </a:r>
          </a:p>
          <a:p>
            <a:endParaRPr lang="ru-RU" sz="1200" b="1" dirty="0" smtClean="0">
              <a:solidFill>
                <a:srgbClr val="FF0000"/>
              </a:solidFill>
              <a:latin typeface="Swift LightC" pitchFamily="18" charset="0"/>
            </a:endParaRP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мусоросортировочной станции и комплекса термической обработки  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Срок ввода  - 2021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Расчетная стоимость: 52 млн. руб.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- областной </a:t>
            </a: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очереди полигона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 ввода -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Расчетная стоимость: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  <a:p>
            <a:pPr>
              <a:buNone/>
            </a:pPr>
            <a:r>
              <a:rPr lang="ru-RU" sz="1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- областной бюджет</a:t>
            </a:r>
          </a:p>
          <a:p>
            <a:pPr>
              <a:buFont typeface="Arial" pitchFamily="34" charset="0"/>
              <a:buNone/>
            </a:pPr>
            <a:endParaRPr lang="ru-R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 1 квартале 2019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Запуск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очереди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полигона ТКО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dirty="0"/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520572" y="4339381"/>
            <a:ext cx="3955382" cy="183585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ГО «Александровск-Сахалинский район» (ТКО 5,6 тыс. т/год, население 11 356 чел.)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мусороперегрузочной станции 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ввода -  2021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Расчетная стоимость: 50  млн.руб.;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- областной бюджет;</a:t>
            </a: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endParaRPr lang="ru-RU" sz="1200" b="1" dirty="0" smtClean="0">
              <a:solidFill>
                <a:srgbClr val="FF0000"/>
              </a:solidFill>
              <a:latin typeface="Swift LightC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>
              <a:solidFill>
                <a:srgbClr val="FF0000"/>
              </a:solidFill>
              <a:latin typeface="Swift LightC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8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рямоугольник 4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636963" y="-23813"/>
            <a:ext cx="5340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/>
          <a:p>
            <a:endParaRPr lang="ru-RU" sz="1300" b="1" dirty="0">
              <a:solidFill>
                <a:srgbClr val="002E8A"/>
              </a:solidFill>
              <a:latin typeface="Swift LightC" pitchFamily="18" charset="0"/>
            </a:endParaRPr>
          </a:p>
        </p:txBody>
      </p:sp>
      <p:sp>
        <p:nvSpPr>
          <p:cNvPr id="10" name="Заголовок 20"/>
          <p:cNvSpPr txBox="1">
            <a:spLocks/>
          </p:cNvSpPr>
          <p:nvPr/>
        </p:nvSpPr>
        <p:spPr>
          <a:xfrm>
            <a:off x="1475656" y="2636912"/>
            <a:ext cx="8229600" cy="485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4"/>
          <p:cNvSpPr txBox="1">
            <a:spLocks/>
          </p:cNvSpPr>
          <p:nvPr/>
        </p:nvSpPr>
        <p:spPr>
          <a:xfrm>
            <a:off x="251520" y="1124745"/>
            <a:ext cx="8856212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10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ru-RU" sz="2100" dirty="0" smtClean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ru-RU" sz="210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Заголовок 14"/>
          <p:cNvSpPr txBox="1">
            <a:spLocks/>
          </p:cNvSpPr>
          <p:nvPr/>
        </p:nvSpPr>
        <p:spPr>
          <a:xfrm>
            <a:off x="179512" y="1277145"/>
            <a:ext cx="8797801" cy="518457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29251" y="-459432"/>
            <a:ext cx="2604829" cy="8896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isometricTopUp"/>
            <a:lightRig rig="threePt" dir="t"/>
          </a:scene3d>
        </p:spPr>
      </p:pic>
      <p:sp>
        <p:nvSpPr>
          <p:cNvPr id="17" name="Содержимое 2"/>
          <p:cNvSpPr txBox="1">
            <a:spLocks/>
          </p:cNvSpPr>
          <p:nvPr/>
        </p:nvSpPr>
        <p:spPr>
          <a:xfrm>
            <a:off x="214282" y="3645024"/>
            <a:ext cx="4117384" cy="297009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Углегорский городской округ (ТКО 11,6 тыс. т/год, население 18 276 чел.)</a:t>
            </a: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мусоросортировочной станции и комплекса термической обработки  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Срок ввода - 2021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Расчетная стоимость: 80 млн. руб.;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- областной бюджет;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Строительство полигона в </a:t>
            </a:r>
            <a:r>
              <a:rPr lang="ru-RU" sz="1200" b="1" dirty="0" smtClean="0">
                <a:latin typeface="Swift LightC" pitchFamily="18" charset="0"/>
              </a:rPr>
              <a:t>Углегорском городском округе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*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ввода -2021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Расчетная стоимость: 72 млн. руб.;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- областной бюджет;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участок определен.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b="1" dirty="0">
              <a:solidFill>
                <a:srgbClr val="FF0000"/>
              </a:solidFill>
              <a:latin typeface="Swift LightC" pitchFamily="18" charset="0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4499992" y="1176411"/>
            <a:ext cx="4293395" cy="282865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Томаринский ГО (ТКО 4,9 тыс. т/год, население 7 979 чел.)</a:t>
            </a: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мусоросортировочной станции и комплекса термической обработки  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Срок ввода - 2021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Расчетная стоимость: 80 млн. руб.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- областной бюджет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полигона в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Ильинске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ввода - 2021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Расчетная стоимость: 145 млн. руб.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- областной бюджет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участок определен;</a:t>
            </a:r>
          </a:p>
          <a:p>
            <a:pPr>
              <a:buFont typeface="Arial" pitchFamily="34" charset="0"/>
              <a:buNone/>
            </a:pPr>
            <a:endParaRPr lang="ru-RU" sz="1200" b="1" dirty="0" smtClean="0">
              <a:solidFill>
                <a:srgbClr val="FF0000"/>
              </a:solidFill>
              <a:latin typeface="Swift LightC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43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рямоугольник 4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636963" y="-23813"/>
            <a:ext cx="5340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/>
          <a:p>
            <a:endParaRPr lang="ru-RU" sz="1300" b="1" dirty="0">
              <a:solidFill>
                <a:srgbClr val="002E8A"/>
              </a:solidFill>
              <a:latin typeface="Swift LightC" pitchFamily="18" charset="0"/>
            </a:endParaRPr>
          </a:p>
        </p:txBody>
      </p:sp>
      <p:sp>
        <p:nvSpPr>
          <p:cNvPr id="10" name="Заголовок 20"/>
          <p:cNvSpPr txBox="1">
            <a:spLocks/>
          </p:cNvSpPr>
          <p:nvPr/>
        </p:nvSpPr>
        <p:spPr>
          <a:xfrm>
            <a:off x="1475656" y="2636912"/>
            <a:ext cx="8229600" cy="485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4"/>
          <p:cNvSpPr txBox="1">
            <a:spLocks/>
          </p:cNvSpPr>
          <p:nvPr/>
        </p:nvSpPr>
        <p:spPr>
          <a:xfrm>
            <a:off x="251520" y="1124745"/>
            <a:ext cx="8856212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10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ru-RU" sz="2100" dirty="0" smtClean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ru-RU" sz="210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Заголовок 14"/>
          <p:cNvSpPr txBox="1">
            <a:spLocks/>
          </p:cNvSpPr>
          <p:nvPr/>
        </p:nvSpPr>
        <p:spPr>
          <a:xfrm>
            <a:off x="179512" y="1277145"/>
            <a:ext cx="8797801" cy="518457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7453" y="-371111"/>
            <a:ext cx="2604829" cy="8896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isometricTopUp"/>
            <a:lightRig rig="threePt" dir="t"/>
          </a:scene3d>
        </p:spPr>
      </p:pic>
      <p:sp>
        <p:nvSpPr>
          <p:cNvPr id="13" name="Содержимое 3"/>
          <p:cNvSpPr txBox="1">
            <a:spLocks/>
          </p:cNvSpPr>
          <p:nvPr/>
        </p:nvSpPr>
        <p:spPr>
          <a:xfrm>
            <a:off x="4646528" y="1067225"/>
            <a:ext cx="4038600" cy="300984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«</a:t>
            </a:r>
            <a:r>
              <a:rPr lang="ru-RU" sz="1200" b="1" dirty="0" err="1" smtClean="0">
                <a:solidFill>
                  <a:srgbClr val="FF0000"/>
                </a:solidFill>
                <a:latin typeface="Swift LightC" pitchFamily="18" charset="0"/>
              </a:rPr>
              <a:t>Смирныховский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» ГО (ТКО 4,3 тыс. т/год, население 12 006 чел.)</a:t>
            </a: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мусоросортировочной станции и комплекса термической обработки  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Срок ввода - 2021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Расчетная стоимость: 104 млн. руб.;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- областной бюджет;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полигона в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п.г.т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Смирных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ввода - 2022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Расчетная стоимость: 240 млн. руб.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- областной бюджет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участок определен;</a:t>
            </a: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обращения с отходами в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Смирныховском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 предназначены для обработки отходов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п.г.т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Смирных, городских округов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Макаровский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Поронайский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endParaRPr lang="ru-RU" sz="1200" b="1" dirty="0" smtClean="0">
              <a:solidFill>
                <a:srgbClr val="FF0000"/>
              </a:solidFill>
              <a:latin typeface="Swift LightC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solidFill>
                <a:srgbClr val="FF0000"/>
              </a:solidFill>
              <a:latin typeface="Swift LightC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solidFill>
                <a:srgbClr val="FF0000"/>
              </a:solidFill>
              <a:latin typeface="Swift LightC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9385" y="395746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«Поронайский ГО» </a:t>
            </a:r>
            <a:r>
              <a:rPr lang="ru-RU" sz="1200" b="1" dirty="0">
                <a:solidFill>
                  <a:srgbClr val="FF0000"/>
                </a:solidFill>
                <a:latin typeface="Swift LightC" pitchFamily="18" charset="0"/>
              </a:rPr>
              <a:t>(ТКО 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18,1 </a:t>
            </a:r>
            <a:r>
              <a:rPr lang="ru-RU" sz="1200" b="1" dirty="0">
                <a:solidFill>
                  <a:srgbClr val="FF0000"/>
                </a:solidFill>
                <a:latin typeface="Swift LightC" pitchFamily="18" charset="0"/>
              </a:rPr>
              <a:t>тыс. т/год, население 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21780  чел</a:t>
            </a:r>
            <a:r>
              <a:rPr lang="ru-RU" sz="1200" b="1" dirty="0">
                <a:solidFill>
                  <a:srgbClr val="FF0000"/>
                </a:solidFill>
                <a:latin typeface="Swift LightC" pitchFamily="18" charset="0"/>
              </a:rPr>
              <a:t>.)</a:t>
            </a:r>
          </a:p>
          <a:p>
            <a:pPr>
              <a:buFont typeface="Arial" pitchFamily="34" charset="0"/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мусороперегрузочной станции 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ввода – 2021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Расчётная стоимость – 50 млн.руб.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39385" y="504812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«</a:t>
            </a:r>
            <a:r>
              <a:rPr lang="ru-RU" sz="1200" b="1" dirty="0" err="1" smtClean="0">
                <a:solidFill>
                  <a:srgbClr val="FF0000"/>
                </a:solidFill>
                <a:latin typeface="Swift LightC" pitchFamily="18" charset="0"/>
              </a:rPr>
              <a:t>Макаровский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 ГО» </a:t>
            </a:r>
            <a:r>
              <a:rPr lang="ru-RU" sz="1200" b="1" dirty="0">
                <a:solidFill>
                  <a:srgbClr val="FF0000"/>
                </a:solidFill>
                <a:latin typeface="Swift LightC" pitchFamily="18" charset="0"/>
              </a:rPr>
              <a:t>(ТКО 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3,4тыс</a:t>
            </a:r>
            <a:r>
              <a:rPr lang="ru-RU" sz="1200" b="1" dirty="0">
                <a:solidFill>
                  <a:srgbClr val="FF0000"/>
                </a:solidFill>
                <a:latin typeface="Swift LightC" pitchFamily="18" charset="0"/>
              </a:rPr>
              <a:t>. т/год, население 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 8173 чел</a:t>
            </a:r>
            <a:r>
              <a:rPr lang="ru-RU" sz="1200" b="1" dirty="0">
                <a:solidFill>
                  <a:srgbClr val="FF0000"/>
                </a:solidFill>
                <a:latin typeface="Swift LightC" pitchFamily="18" charset="0"/>
              </a:rPr>
              <a:t>.)</a:t>
            </a:r>
          </a:p>
          <a:p>
            <a:pPr>
              <a:buFont typeface="Arial" pitchFamily="34" charset="0"/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мусороперегрузочной станции 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ввода – 2021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Расчётная стоимость – 50 млн.руб.</a:t>
            </a:r>
            <a:endParaRPr lang="ru-RU" sz="1200" dirty="0"/>
          </a:p>
        </p:txBody>
      </p:sp>
      <p:sp>
        <p:nvSpPr>
          <p:cNvPr id="8" name="Выгнутая вниз стрелка 7"/>
          <p:cNvSpPr/>
          <p:nvPr/>
        </p:nvSpPr>
        <p:spPr>
          <a:xfrm rot="19348278">
            <a:off x="4900525" y="5234212"/>
            <a:ext cx="1368152" cy="5847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72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4012" y="62828"/>
            <a:ext cx="7227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«О ситуации в сфере обращения с твердыми коммунальными отходами на территории Сахалинской области»</a:t>
            </a:r>
            <a:endParaRPr lang="ru-RU" sz="1600" dirty="0"/>
          </a:p>
        </p:txBody>
      </p:sp>
      <p:grpSp>
        <p:nvGrpSpPr>
          <p:cNvPr id="4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75E7-7984-4A77-9EB3-1ED0AEB5A603}" type="slidenum">
              <a:rPr lang="ru-RU" sz="1600" b="1" smtClean="0">
                <a:solidFill>
                  <a:srgbClr val="0070C0"/>
                </a:solidFill>
              </a:rPr>
              <a:pPr/>
              <a:t>14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-910822"/>
            <a:ext cx="3071834" cy="96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isometricTopUp"/>
            <a:lightRig rig="threePt" dir="t"/>
          </a:scene3d>
        </p:spPr>
      </p:pic>
      <p:sp>
        <p:nvSpPr>
          <p:cNvPr id="9" name="Содержимое 3"/>
          <p:cNvSpPr txBox="1">
            <a:spLocks/>
          </p:cNvSpPr>
          <p:nvPr/>
        </p:nvSpPr>
        <p:spPr>
          <a:xfrm>
            <a:off x="5004048" y="1003397"/>
            <a:ext cx="4038600" cy="177753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ГО «Долинский»  (ТКО 11,3 тыс. т/год, население 24 243 чел.)</a:t>
            </a: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мусороперегрузочной станции </a:t>
            </a: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ввода – 2021</a:t>
            </a: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Расчётная стоимость – 50 млн.руб.</a:t>
            </a:r>
            <a:endParaRPr lang="ru-RU" sz="1200" dirty="0"/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</a:t>
            </a: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финансирования - областной бюджет</a:t>
            </a: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dirty="0"/>
          </a:p>
        </p:txBody>
      </p:sp>
      <p:sp>
        <p:nvSpPr>
          <p:cNvPr id="12" name="Содержимое 3"/>
          <p:cNvSpPr txBox="1">
            <a:spLocks/>
          </p:cNvSpPr>
          <p:nvPr/>
        </p:nvSpPr>
        <p:spPr>
          <a:xfrm>
            <a:off x="541303" y="4725143"/>
            <a:ext cx="4038600" cy="196054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«</a:t>
            </a:r>
            <a:r>
              <a:rPr lang="ru-RU" sz="1200" b="1" dirty="0" err="1" smtClean="0">
                <a:solidFill>
                  <a:srgbClr val="FF0000"/>
                </a:solidFill>
                <a:latin typeface="Swift LightC" pitchFamily="18" charset="0"/>
              </a:rPr>
              <a:t>Анивский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» ГО (ТКО 7,4 тыс. т/год, население 19 368 чел.)</a:t>
            </a:r>
          </a:p>
          <a:p>
            <a:pPr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мусороперегрузочной станции </a:t>
            </a: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ввода –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  <a:p>
            <a:pPr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Расчётная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– 50 млн.руб.</a:t>
            </a:r>
            <a:endParaRPr lang="ru-RU" sz="1200" dirty="0"/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Swift LightC" pitchFamily="18" charset="0"/>
            </a:endParaRPr>
          </a:p>
          <a:p>
            <a:endParaRPr lang="ru-RU" sz="1200" b="1" dirty="0" smtClean="0">
              <a:solidFill>
                <a:srgbClr val="FF0000"/>
              </a:solidFill>
              <a:latin typeface="Swift LightC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94293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72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-910822"/>
            <a:ext cx="3071834" cy="96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isometricTopUp"/>
            <a:lightRig rig="threePt" dir="t"/>
          </a:scene3d>
        </p:spPr>
      </p:pic>
      <p:sp>
        <p:nvSpPr>
          <p:cNvPr id="11" name="Содержимое 3"/>
          <p:cNvSpPr txBox="1">
            <a:spLocks/>
          </p:cNvSpPr>
          <p:nvPr/>
        </p:nvSpPr>
        <p:spPr>
          <a:xfrm>
            <a:off x="4644008" y="1000108"/>
            <a:ext cx="4252344" cy="15871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Холмский ГО (ТКО 27 тыс. т/год, население 37 887 чел.)</a:t>
            </a:r>
          </a:p>
          <a:p>
            <a:pPr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мусороперегрузочной станции </a:t>
            </a: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ввода – 2021</a:t>
            </a: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Расчётная стоимость – 50 млн.руб. 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- областной бюджет</a:t>
            </a: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Swift LightC" pitchFamily="18" charset="0"/>
            </a:endParaRPr>
          </a:p>
          <a:p>
            <a:endParaRPr lang="ru-RU" sz="1200" b="1" dirty="0" smtClean="0">
              <a:solidFill>
                <a:srgbClr val="FF0000"/>
              </a:solidFill>
              <a:latin typeface="Swift LightC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8862" y="45811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«</a:t>
            </a:r>
            <a:r>
              <a:rPr lang="ru-RU" sz="1200" b="1" dirty="0" err="1" smtClean="0">
                <a:solidFill>
                  <a:srgbClr val="FF0000"/>
                </a:solidFill>
                <a:latin typeface="Swift LightC" pitchFamily="18" charset="0"/>
              </a:rPr>
              <a:t>Невельский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 ГО» </a:t>
            </a:r>
            <a:r>
              <a:rPr lang="ru-RU" sz="1200" b="1" dirty="0">
                <a:solidFill>
                  <a:srgbClr val="FF0000"/>
                </a:solidFill>
                <a:latin typeface="Swift LightC" pitchFamily="18" charset="0"/>
              </a:rPr>
              <a:t>(ТКО 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7,8тыс</a:t>
            </a:r>
            <a:r>
              <a:rPr lang="ru-RU" sz="1200" b="1" dirty="0">
                <a:solidFill>
                  <a:srgbClr val="FF0000"/>
                </a:solidFill>
                <a:latin typeface="Swift LightC" pitchFamily="18" charset="0"/>
              </a:rPr>
              <a:t>. т/год, население 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 15760 чел</a:t>
            </a:r>
            <a:r>
              <a:rPr lang="ru-RU" sz="1200" b="1" dirty="0">
                <a:solidFill>
                  <a:srgbClr val="FF0000"/>
                </a:solidFill>
                <a:latin typeface="Swift LightC" pitchFamily="18" charset="0"/>
              </a:rPr>
              <a:t>.)</a:t>
            </a:r>
          </a:p>
          <a:p>
            <a:pPr>
              <a:buFont typeface="Arial" pitchFamily="34" charset="0"/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мусороперегрузочной станции 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ввода – 2021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Расчётная стоимость – 50 млн.руб.</a:t>
            </a:r>
            <a:r>
              <a:rPr lang="ru-RU" sz="1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</a:t>
            </a:r>
            <a:r>
              <a:rPr lang="ru-RU" sz="1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финансирования - областной бюджет</a:t>
            </a:r>
          </a:p>
          <a:p>
            <a:pPr>
              <a:buFont typeface="Arial" pitchFamily="34" charset="0"/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038652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72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-910822"/>
            <a:ext cx="3071834" cy="96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isometricTopUp"/>
            <a:lightRig rig="threePt" dir="t"/>
          </a:scene3d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285720" y="3571876"/>
            <a:ext cx="5654432" cy="35433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«</a:t>
            </a:r>
            <a:r>
              <a:rPr lang="ru-RU" sz="1200" b="1" dirty="0" err="1" smtClean="0">
                <a:solidFill>
                  <a:srgbClr val="FF0000"/>
                </a:solidFill>
                <a:latin typeface="Swift LightC" pitchFamily="18" charset="0"/>
              </a:rPr>
              <a:t>Корсаковский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»  ГО (ТКО 5,6 тыс. т/год, население 40 393 чел.)</a:t>
            </a:r>
          </a:p>
          <a:p>
            <a:pPr algn="ctr"/>
            <a:endParaRPr lang="ru-RU" sz="1200" b="1" dirty="0" smtClean="0">
              <a:solidFill>
                <a:srgbClr val="FF0000"/>
              </a:solidFill>
              <a:latin typeface="Swift LightC" pitchFamily="18" charset="0"/>
            </a:endParaRPr>
          </a:p>
          <a:p>
            <a:pPr algn="just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мусороперерабатывающего комплекса с мусоросортировочной линией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комплекса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термической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 </a:t>
            </a:r>
            <a:r>
              <a:rPr lang="ru-RU" sz="1200" b="1" dirty="0" smtClean="0">
                <a:latin typeface="Swift LightC" pitchFamily="18" charset="0"/>
              </a:rPr>
              <a:t>с </a:t>
            </a:r>
            <a:r>
              <a:rPr lang="ru-RU" sz="1200" b="1" dirty="0">
                <a:latin typeface="Swift LightC" pitchFamily="18" charset="0"/>
              </a:rPr>
              <a:t>обустройством дробильной установки строительных </a:t>
            </a:r>
            <a:r>
              <a:rPr lang="ru-RU" sz="1200" b="1" dirty="0" smtClean="0">
                <a:latin typeface="Swift LightC" pitchFamily="18" charset="0"/>
              </a:rPr>
              <a:t>отходов</a:t>
            </a:r>
            <a:r>
              <a:rPr lang="ru-RU" sz="1200" b="1" dirty="0">
                <a:latin typeface="Swift LightC" pitchFamily="18" charset="0"/>
              </a:rPr>
              <a:t>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ввода - 2021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Расчетная стоимость: 130 млн. руб.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– частные инвестиции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полигона в г. Корсакове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Мощность: 6 га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Расчетная стоимость: 145 млн. руб.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– частные инвестиции (Концессионное соглашение)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solidFill>
                <a:srgbClr val="FF0000"/>
              </a:solidFill>
              <a:latin typeface="Swift LightC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461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72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4012" y="62828"/>
            <a:ext cx="7227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«О ситуации в сфере обращения с твердыми коммунальными отходами на территории Сахалинской области»</a:t>
            </a:r>
            <a:endParaRPr lang="ru-RU" sz="1600" dirty="0"/>
          </a:p>
        </p:txBody>
      </p:sp>
      <p:grpSp>
        <p:nvGrpSpPr>
          <p:cNvPr id="4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-910822"/>
            <a:ext cx="3071834" cy="96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isometricTopUp"/>
            <a:lightRig rig="threePt" dir="t"/>
          </a:scene3d>
        </p:spPr>
      </p:pic>
      <p:sp>
        <p:nvSpPr>
          <p:cNvPr id="7" name="Овал 6"/>
          <p:cNvSpPr/>
          <p:nvPr/>
        </p:nvSpPr>
        <p:spPr>
          <a:xfrm>
            <a:off x="6516216" y="5013176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407164" y="935896"/>
            <a:ext cx="5629332" cy="549393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Южно-Сахалинск (ТКО </a:t>
            </a:r>
            <a:r>
              <a:rPr lang="ru-RU" sz="1200" b="1" dirty="0">
                <a:solidFill>
                  <a:srgbClr val="FF0000"/>
                </a:solidFill>
                <a:latin typeface="Swift LightC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 135тыс. т/год, население   198 тыс. чел.)</a:t>
            </a:r>
          </a:p>
          <a:p>
            <a:pPr algn="ctr"/>
            <a:endParaRPr lang="ru-RU" sz="1200" b="1" dirty="0" smtClean="0">
              <a:solidFill>
                <a:srgbClr val="FF0000"/>
              </a:solidFill>
              <a:latin typeface="Swift LightC" pitchFamily="18" charset="0"/>
            </a:endParaRPr>
          </a:p>
          <a:p>
            <a:pPr algn="just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очереди полигона .</a:t>
            </a:r>
          </a:p>
          <a:p>
            <a:pPr algn="just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ввода -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Расчётная стоимость – 400 млн.руб.</a:t>
            </a:r>
          </a:p>
          <a:p>
            <a:pPr algn="just">
              <a:buNone/>
            </a:pPr>
            <a:r>
              <a:rPr lang="ru-RU" sz="1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– частные </a:t>
            </a: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 (концессионное соглашение)</a:t>
            </a:r>
            <a:endParaRPr lang="ru-RU" sz="1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Межмуниципального мусороперерабатывающего завода.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ввода -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Расчётная стоимость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1,5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млрд.руб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r>
              <a:rPr lang="ru-RU" sz="1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– частные </a:t>
            </a: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 (концессионное соглашение)</a:t>
            </a:r>
            <a:endParaRPr lang="ru-RU" sz="1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мусоросортировочной станции и комплекса термической обработки  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Срок ввода - 2019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Расчетная стоимость: 260млн. руб.</a:t>
            </a: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– частные  + бюджетные инвестиции</a:t>
            </a: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solidFill>
                <a:srgbClr val="FF0000"/>
              </a:solidFill>
              <a:latin typeface="Swift LightC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025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72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4012" y="62828"/>
            <a:ext cx="72278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«О ситуации в сфере обращения с твердыми коммунальными отходами на территории Сахалинской области»</a:t>
            </a:r>
            <a:endParaRPr lang="ru-RU" sz="1600" dirty="0"/>
          </a:p>
        </p:txBody>
      </p:sp>
      <p:grpSp>
        <p:nvGrpSpPr>
          <p:cNvPr id="4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14" y="1196752"/>
            <a:ext cx="5486371" cy="5350080"/>
          </a:xfrm>
          <a:prstGeom prst="rect">
            <a:avLst/>
          </a:prstGeom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755576" y="1053910"/>
            <a:ext cx="5112568" cy="48953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wift LightC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2E8A"/>
                </a:solidFill>
                <a:latin typeface="Swift LightC" pitchFamily="18" charset="0"/>
              </a:rPr>
              <a:t>Для Курильских островов схемой предлагается строительство мини-заводов с линией по переработке и утилизации отходов, в том </a:t>
            </a:r>
            <a:r>
              <a:rPr lang="ru-RU" sz="1400" b="1" dirty="0">
                <a:solidFill>
                  <a:srgbClr val="002E8A"/>
                </a:solidFill>
                <a:latin typeface="Swift LightC" pitchFamily="18" charset="0"/>
              </a:rPr>
              <a:t>числе обезвреживать биологические и медицинские отходы,  </a:t>
            </a:r>
            <a:r>
              <a:rPr lang="ru-RU" sz="1400" b="1" dirty="0" smtClean="0">
                <a:solidFill>
                  <a:srgbClr val="002E8A"/>
                </a:solidFill>
                <a:latin typeface="Swift LightC" pitchFamily="18" charset="0"/>
              </a:rPr>
              <a:t>мощностью 1500-</a:t>
            </a:r>
          </a:p>
          <a:p>
            <a:pPr algn="just">
              <a:spcAft>
                <a:spcPts val="600"/>
              </a:spcAft>
            </a:pPr>
            <a:r>
              <a:rPr lang="ru-RU" sz="1400" b="1" dirty="0" smtClean="0">
                <a:solidFill>
                  <a:srgbClr val="002E8A"/>
                </a:solidFill>
                <a:latin typeface="Swift LightC" pitchFamily="18" charset="0"/>
              </a:rPr>
              <a:t>2000 кг/ч.</a:t>
            </a:r>
          </a:p>
          <a:p>
            <a:pPr algn="just"/>
            <a:r>
              <a:rPr lang="ru-RU" sz="1400" b="1" dirty="0" smtClean="0">
                <a:solidFill>
                  <a:srgbClr val="002E8A"/>
                </a:solidFill>
                <a:latin typeface="Swift LightC" pitchFamily="18" charset="0"/>
              </a:rPr>
              <a:t>Строительство 4- х объектов предлагается на: </a:t>
            </a:r>
          </a:p>
          <a:p>
            <a:pPr algn="just"/>
            <a:r>
              <a:rPr lang="ru-RU" sz="1400" b="1" dirty="0" smtClean="0">
                <a:solidFill>
                  <a:srgbClr val="002E8A"/>
                </a:solidFill>
                <a:latin typeface="Swift LightC" pitchFamily="18" charset="0"/>
              </a:rPr>
              <a:t>г. </a:t>
            </a:r>
            <a:r>
              <a:rPr lang="ru-RU" sz="1400" b="1" dirty="0">
                <a:solidFill>
                  <a:srgbClr val="002E8A"/>
                </a:solidFill>
                <a:latin typeface="Swift LightC" pitchFamily="18" charset="0"/>
              </a:rPr>
              <a:t>Северо-Курильск (Северо-Курильский ГО</a:t>
            </a:r>
            <a:r>
              <a:rPr lang="ru-RU" sz="1400" b="1" dirty="0" smtClean="0">
                <a:solidFill>
                  <a:srgbClr val="002E8A"/>
                </a:solidFill>
                <a:latin typeface="Swift LightC" pitchFamily="18" charset="0"/>
              </a:rPr>
              <a:t>) – 1 ед.</a:t>
            </a:r>
            <a:endParaRPr lang="ru-RU" sz="1400" b="1" dirty="0">
              <a:solidFill>
                <a:srgbClr val="002E8A"/>
              </a:solidFill>
              <a:latin typeface="Swift LightC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2E8A"/>
                </a:solidFill>
                <a:latin typeface="Swift LightC" pitchFamily="18" charset="0"/>
              </a:rPr>
              <a:t>г. Курильск (Курильский ГО) – 1 ед.</a:t>
            </a:r>
          </a:p>
          <a:p>
            <a:pPr algn="just"/>
            <a:r>
              <a:rPr lang="ru-RU" sz="1400" b="1" dirty="0" err="1" smtClean="0">
                <a:solidFill>
                  <a:srgbClr val="002E8A"/>
                </a:solidFill>
                <a:latin typeface="Swift LightC" pitchFamily="18" charset="0"/>
              </a:rPr>
              <a:t>п.г.т</a:t>
            </a:r>
            <a:r>
              <a:rPr lang="ru-RU" sz="1400" b="1" dirty="0" smtClean="0">
                <a:solidFill>
                  <a:srgbClr val="002E8A"/>
                </a:solidFill>
                <a:latin typeface="Swift LightC" pitchFamily="18" charset="0"/>
              </a:rPr>
              <a:t>. Южно-Курильск :</a:t>
            </a:r>
          </a:p>
          <a:p>
            <a:pPr algn="just"/>
            <a:r>
              <a:rPr lang="ru-RU" sz="1400" b="1" dirty="0">
                <a:solidFill>
                  <a:srgbClr val="002E8A"/>
                </a:solidFill>
                <a:latin typeface="Swift LightC" pitchFamily="18" charset="0"/>
              </a:rPr>
              <a:t> </a:t>
            </a:r>
            <a:r>
              <a:rPr lang="ru-RU" sz="1400" b="1" dirty="0" smtClean="0">
                <a:solidFill>
                  <a:srgbClr val="002E8A"/>
                </a:solidFill>
                <a:latin typeface="Swift LightC" pitchFamily="18" charset="0"/>
              </a:rPr>
              <a:t>            </a:t>
            </a:r>
            <a:r>
              <a:rPr lang="ru-RU" sz="1400" b="1" dirty="0" err="1" smtClean="0">
                <a:solidFill>
                  <a:srgbClr val="002E8A"/>
                </a:solidFill>
                <a:latin typeface="Swift LightC" pitchFamily="18" charset="0"/>
              </a:rPr>
              <a:t>о.Кунашир</a:t>
            </a:r>
            <a:r>
              <a:rPr lang="ru-RU" sz="1400" b="1" dirty="0">
                <a:solidFill>
                  <a:srgbClr val="002E8A"/>
                </a:solidFill>
                <a:latin typeface="Swift LightC" pitchFamily="18" charset="0"/>
              </a:rPr>
              <a:t> </a:t>
            </a:r>
            <a:r>
              <a:rPr lang="ru-RU" sz="1400" b="1" dirty="0" smtClean="0">
                <a:solidFill>
                  <a:srgbClr val="002E8A"/>
                </a:solidFill>
                <a:latin typeface="Swift LightC" pitchFamily="18" charset="0"/>
              </a:rPr>
              <a:t>– 1 ед.</a:t>
            </a:r>
          </a:p>
          <a:p>
            <a:pPr algn="just"/>
            <a:r>
              <a:rPr lang="ru-RU" sz="1400" b="1" dirty="0">
                <a:solidFill>
                  <a:srgbClr val="002E8A"/>
                </a:solidFill>
                <a:latin typeface="Swift LightC" pitchFamily="18" charset="0"/>
              </a:rPr>
              <a:t> </a:t>
            </a:r>
            <a:r>
              <a:rPr lang="ru-RU" sz="1400" b="1" dirty="0" smtClean="0">
                <a:solidFill>
                  <a:srgbClr val="002E8A"/>
                </a:solidFill>
                <a:latin typeface="Swift LightC" pitchFamily="18" charset="0"/>
              </a:rPr>
              <a:t>            </a:t>
            </a:r>
            <a:r>
              <a:rPr lang="ru-RU" sz="1400" b="1" dirty="0" err="1" smtClean="0">
                <a:solidFill>
                  <a:srgbClr val="002E8A"/>
                </a:solidFill>
                <a:latin typeface="Swift LightC" pitchFamily="18" charset="0"/>
              </a:rPr>
              <a:t>о.Шикотан</a:t>
            </a:r>
            <a:r>
              <a:rPr lang="ru-RU" sz="1400" b="1" dirty="0" smtClean="0">
                <a:solidFill>
                  <a:srgbClr val="002E8A"/>
                </a:solidFill>
                <a:latin typeface="Swift LightC" pitchFamily="18" charset="0"/>
              </a:rPr>
              <a:t> – 1 ед.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wift LightC" pitchFamily="18" charset="0"/>
            </a:endParaRPr>
          </a:p>
          <a:p>
            <a:pPr algn="just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ввода - 2022</a:t>
            </a:r>
          </a:p>
          <a:p>
            <a:pPr algn="just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Расчётная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по 4 –м объектам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865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wift LightC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666602" y="1653066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239852" y="5009527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411760" y="5633185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699792" y="5913276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864412" y="1376067"/>
            <a:ext cx="32637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Северо-Курильский ГО (ТКО 1,3 тыс. т/год)</a:t>
            </a:r>
            <a:endParaRPr lang="ru-RU" sz="1200" b="1" dirty="0">
              <a:solidFill>
                <a:srgbClr val="FF0000"/>
              </a:solidFill>
              <a:latin typeface="Swift LightC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8616" y="5390328"/>
            <a:ext cx="3000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Южно-Курильский ГО (ТКО 3,9 тыс. т/год)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46559" y="4714884"/>
            <a:ext cx="26087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Курильский ГО </a:t>
            </a:r>
            <a:r>
              <a:rPr lang="ru-RU" sz="1100" b="1" dirty="0" smtClean="0">
                <a:solidFill>
                  <a:srgbClr val="FF0000"/>
                </a:solidFill>
                <a:latin typeface="Swift LightC" pitchFamily="18" charset="0"/>
              </a:rPr>
              <a:t>(ТКО 2,7 тыс. т/год</a:t>
            </a: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wift LightC" pitchFamily="18" charset="0"/>
              </a:rPr>
              <a:t>)</a:t>
            </a:r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Swift LightC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16803" y="5762137"/>
            <a:ext cx="22711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 err="1" smtClean="0">
                <a:solidFill>
                  <a:srgbClr val="FF0000"/>
                </a:solidFill>
                <a:latin typeface="Swift LightC" pitchFamily="18" charset="0"/>
              </a:rPr>
              <a:t>о.Шикотан</a:t>
            </a:r>
            <a:r>
              <a:rPr lang="ru-RU" sz="1200" b="1" dirty="0" smtClean="0">
                <a:solidFill>
                  <a:srgbClr val="FF0000"/>
                </a:solidFill>
                <a:latin typeface="Swift LightC" pitchFamily="18" charset="0"/>
              </a:rPr>
              <a:t> </a:t>
            </a:r>
            <a:r>
              <a:rPr lang="ru-RU" sz="1100" b="1" dirty="0" smtClean="0">
                <a:solidFill>
                  <a:srgbClr val="FF0000"/>
                </a:solidFill>
                <a:latin typeface="Swift LightC" pitchFamily="18" charset="0"/>
              </a:rPr>
              <a:t>(ТКО 1,3 тыс. т/год)</a:t>
            </a:r>
            <a:endParaRPr lang="ru-RU" sz="1100" b="1" dirty="0">
              <a:solidFill>
                <a:srgbClr val="FF0000"/>
              </a:solidFill>
              <a:latin typeface="Swift LightC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69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72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948992" y="1916832"/>
            <a:ext cx="41172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Мультилифт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(мусоровоз контейнерный) на шасси КАМАЗ, МАЗ,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Вольво, МАН или прицепе предназначен для механизированной загрузки, перевозки и разгрузки съемных контейнеров при помощи гидравлической крюковой или тросовой грузоподъемной системы.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Грузоподъемность 25 тонн.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 descr="ÐÐ°ÑÑÐ¸Ð½ÐºÐ¸ Ð¿Ð¾ Ð·Ð°Ð¿ÑÐ¾ÑÑ ÑÑÐµÐ¼Ð° Ð¼ÑÑÐ¾ÑÐ¾Ð¿ÐµÑÐµÐ³ÑÑÐ·Ð¾ÑÐ½Ð¾Ð¹ ÑÑÐ°Ð½ÑÐ¸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65" y="1198955"/>
            <a:ext cx="4096435" cy="266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948992" y="4296165"/>
            <a:ext cx="39511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контейнера: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Габариты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LхBхH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мм: 5800х2300х1900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Толщина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стенок/днища, мм: 4/4 (5)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Грузоподъемность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т.: 20-25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Цена:260 тыс.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416" y="3645024"/>
            <a:ext cx="3804567" cy="2859872"/>
          </a:xfrm>
          <a:prstGeom prst="rect">
            <a:avLst/>
          </a:prstGeom>
        </p:spPr>
      </p:pic>
      <p:sp>
        <p:nvSpPr>
          <p:cNvPr id="10" name="Заголовок 13"/>
          <p:cNvSpPr txBox="1">
            <a:spLocks/>
          </p:cNvSpPr>
          <p:nvPr/>
        </p:nvSpPr>
        <p:spPr>
          <a:xfrm>
            <a:off x="179512" y="941841"/>
            <a:ext cx="8451988" cy="5143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005392"/>
                </a:solidFill>
                <a:cs typeface="Times New Roman" panose="02020603050405020304" pitchFamily="18" charset="0"/>
              </a:rPr>
              <a:t>Технология работ мусороперегрузочной станции с использованием мультилифтов </a:t>
            </a:r>
            <a:endParaRPr lang="ru-RU" sz="3000" b="1" dirty="0">
              <a:solidFill>
                <a:srgbClr val="00539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19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рямоугольник 4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636963" y="-23813"/>
            <a:ext cx="5340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/>
          <a:p>
            <a:endParaRPr lang="ru-RU" sz="1300" b="1" dirty="0">
              <a:solidFill>
                <a:srgbClr val="002E8A"/>
              </a:solidFill>
              <a:latin typeface="Swift LightC" pitchFamily="18" charset="0"/>
            </a:endParaRPr>
          </a:p>
        </p:txBody>
      </p:sp>
      <p:sp>
        <p:nvSpPr>
          <p:cNvPr id="10" name="Заголовок 20"/>
          <p:cNvSpPr txBox="1">
            <a:spLocks/>
          </p:cNvSpPr>
          <p:nvPr/>
        </p:nvSpPr>
        <p:spPr>
          <a:xfrm>
            <a:off x="1242575" y="3176715"/>
            <a:ext cx="8229600" cy="485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4"/>
          <p:cNvSpPr txBox="1">
            <a:spLocks/>
          </p:cNvSpPr>
          <p:nvPr/>
        </p:nvSpPr>
        <p:spPr>
          <a:xfrm>
            <a:off x="-159068" y="2689034"/>
            <a:ext cx="8856212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3636963" y="-23813"/>
            <a:ext cx="5340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/>
          <a:p>
            <a:endParaRPr lang="ru-RU" sz="1300" b="1" dirty="0">
              <a:solidFill>
                <a:srgbClr val="002E8A"/>
              </a:solidFill>
              <a:latin typeface="Swift LightC" pitchFamily="18" charset="0"/>
            </a:endParaRPr>
          </a:p>
        </p:txBody>
      </p:sp>
      <p:sp>
        <p:nvSpPr>
          <p:cNvPr id="20" name="Заголовок 14"/>
          <p:cNvSpPr txBox="1">
            <a:spLocks/>
          </p:cNvSpPr>
          <p:nvPr/>
        </p:nvSpPr>
        <p:spPr>
          <a:xfrm>
            <a:off x="307207" y="3741356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20"/>
          <p:cNvSpPr txBox="1">
            <a:spLocks/>
          </p:cNvSpPr>
          <p:nvPr/>
        </p:nvSpPr>
        <p:spPr>
          <a:xfrm>
            <a:off x="742889" y="1841310"/>
            <a:ext cx="8085584" cy="174328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wift LightC" pitchFamily="18" charset="0"/>
                <a:ea typeface="+mj-ea"/>
                <a:cs typeface="+mj-cs"/>
              </a:rPr>
              <a:t>200 тыс. тонн </a:t>
            </a:r>
            <a:endParaRPr kumimoji="0" lang="ru-RU" altLang="ru-RU" sz="9600" b="1" i="0" u="none" strike="noStrike" kern="1200" cap="none" spc="0" normalizeH="0" baseline="0" noProof="0" dirty="0" smtClean="0">
              <a:ln>
                <a:noFill/>
              </a:ln>
              <a:solidFill>
                <a:srgbClr val="002E8A"/>
              </a:solidFill>
              <a:effectLst/>
              <a:uLnTx/>
              <a:uFillTx/>
              <a:latin typeface="Swift LightC" pitchFamily="18" charset="0"/>
              <a:ea typeface="+mj-ea"/>
              <a:cs typeface="+mj-cs"/>
            </a:endParaRPr>
          </a:p>
        </p:txBody>
      </p:sp>
      <p:sp>
        <p:nvSpPr>
          <p:cNvPr id="22" name="Заголовок 20"/>
          <p:cNvSpPr txBox="1">
            <a:spLocks/>
          </p:cNvSpPr>
          <p:nvPr/>
        </p:nvSpPr>
        <p:spPr>
          <a:xfrm>
            <a:off x="467544" y="25649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Заголовок 20"/>
          <p:cNvSpPr txBox="1">
            <a:spLocks/>
          </p:cNvSpPr>
          <p:nvPr/>
        </p:nvSpPr>
        <p:spPr>
          <a:xfrm>
            <a:off x="933121" y="3707905"/>
            <a:ext cx="7603686" cy="182580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latin typeface="Swift LightC" pitchFamily="18" charset="0"/>
                <a:ea typeface="+mj-ea"/>
                <a:cs typeface="+mj-cs"/>
              </a:rPr>
              <a:t>ТКО в год образуется</a:t>
            </a:r>
            <a:r>
              <a:rPr kumimoji="0" lang="ru-RU" altLang="ru-RU" sz="6600" b="1" i="0" u="none" strike="noStrike" kern="1200" cap="none" spc="0" normalizeH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latin typeface="Swift LightC" pitchFamily="18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6600" b="1" dirty="0">
                <a:solidFill>
                  <a:srgbClr val="005392"/>
                </a:solidFill>
                <a:latin typeface="Swift LightC" pitchFamily="18" charset="0"/>
                <a:ea typeface="+mj-ea"/>
                <a:cs typeface="+mj-cs"/>
              </a:rPr>
              <a:t>в</a:t>
            </a:r>
            <a:r>
              <a:rPr kumimoji="0" lang="ru-RU" altLang="ru-RU" sz="6600" b="1" i="0" u="none" strike="noStrike" kern="1200" cap="none" spc="0" normalizeH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latin typeface="Swift LightC" pitchFamily="18" charset="0"/>
                <a:ea typeface="+mj-ea"/>
                <a:cs typeface="+mj-cs"/>
              </a:rPr>
              <a:t> Сахалинской области </a:t>
            </a:r>
            <a:endParaRPr kumimoji="0" lang="ru-RU" altLang="ru-RU" sz="6600" b="1" i="0" u="none" strike="noStrike" kern="1200" cap="none" spc="0" normalizeH="0" baseline="0" noProof="0" dirty="0" smtClean="0">
              <a:ln>
                <a:noFill/>
              </a:ln>
              <a:solidFill>
                <a:srgbClr val="005392"/>
              </a:solidFill>
              <a:effectLst/>
              <a:uLnTx/>
              <a:uFillTx/>
              <a:latin typeface="Swift LightC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0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рямоугольник 4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636963" y="-23813"/>
            <a:ext cx="5340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/>
          <a:p>
            <a:endParaRPr lang="ru-RU" sz="1300" b="1" dirty="0">
              <a:solidFill>
                <a:srgbClr val="002E8A"/>
              </a:solidFill>
              <a:latin typeface="Swift LightC" pitchFamily="18" charset="0"/>
            </a:endParaRPr>
          </a:p>
        </p:txBody>
      </p:sp>
      <p:sp>
        <p:nvSpPr>
          <p:cNvPr id="11" name="Заголовок 14"/>
          <p:cNvSpPr txBox="1">
            <a:spLocks/>
          </p:cNvSpPr>
          <p:nvPr/>
        </p:nvSpPr>
        <p:spPr>
          <a:xfrm>
            <a:off x="251520" y="1124745"/>
            <a:ext cx="8856212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10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ru-RU" sz="2100" dirty="0" smtClean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ru-RU" sz="210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Заголовок 14"/>
          <p:cNvSpPr txBox="1">
            <a:spLocks/>
          </p:cNvSpPr>
          <p:nvPr/>
        </p:nvSpPr>
        <p:spPr>
          <a:xfrm>
            <a:off x="179512" y="1600201"/>
            <a:ext cx="8797801" cy="48615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Заголовок 13"/>
          <p:cNvSpPr txBox="1">
            <a:spLocks/>
          </p:cNvSpPr>
          <p:nvPr/>
        </p:nvSpPr>
        <p:spPr>
          <a:xfrm>
            <a:off x="179512" y="941841"/>
            <a:ext cx="8451988" cy="5143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005392"/>
                </a:solidFill>
                <a:cs typeface="Times New Roman" panose="02020603050405020304" pitchFamily="18" charset="0"/>
              </a:rPr>
              <a:t>Объекты строительства в 2019 году </a:t>
            </a:r>
            <a:endParaRPr lang="ru-RU" sz="3000" b="1" dirty="0">
              <a:solidFill>
                <a:srgbClr val="005392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134157"/>
              </p:ext>
            </p:extLst>
          </p:nvPr>
        </p:nvGraphicFramePr>
        <p:xfrm>
          <a:off x="827584" y="1456191"/>
          <a:ext cx="7632848" cy="5194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3717"/>
                <a:gridCol w="4256633"/>
                <a:gridCol w="1412498"/>
              </a:tblGrid>
              <a:tr h="507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</a:rPr>
                        <a:t>Муниципальное образование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</a:rPr>
                        <a:t>Объект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 smtClean="0">
                          <a:effectLst/>
                        </a:rPr>
                        <a:t>Стоимость (</a:t>
                      </a:r>
                      <a:r>
                        <a:rPr lang="ru-RU" sz="1500" b="1" u="none" strike="noStrike" dirty="0" err="1" smtClean="0">
                          <a:effectLst/>
                        </a:rPr>
                        <a:t>млн.р</a:t>
                      </a:r>
                      <a:r>
                        <a:rPr lang="ru-RU" sz="1500" b="1" u="none" strike="noStrike" dirty="0" smtClean="0">
                          <a:effectLst/>
                        </a:rPr>
                        <a:t>)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454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Холмский 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Разработка проектной документации на строительство полигона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</a:tr>
              <a:tr h="4454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Долинский 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Разработка проектной документации на строительство полигона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</a:tr>
              <a:tr h="668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Тымовский 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Разработка проектной документации на строительство "линии мусоросортировки" и "комплекса термической обработки"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</a:tr>
              <a:tr h="890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Углегорский 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Разработка проектной документации на строительство "полигона", "линии мусоросортировки" и "комплекса термической обработки"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</a:tr>
              <a:tr h="668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Томаринский 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Разработка проектной документации на строительство мини-завода с  "комплексом термической обработки"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</a:tr>
              <a:tr h="8998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Курилы (4 острова)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Разработка проектной документации на строительство </a:t>
                      </a:r>
                      <a:r>
                        <a:rPr lang="ru-RU" sz="1600" u="none" strike="noStrike" dirty="0" smtClean="0">
                          <a:effectLst/>
                        </a:rPr>
                        <a:t>мини-завода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с линией по переработке и утилизации отходов и обезвреживанием биологических и медицинских отходов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42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8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рямоугольник 4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636963" y="-23813"/>
            <a:ext cx="5340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/>
          <a:p>
            <a:endParaRPr lang="ru-RU" sz="1300" b="1" dirty="0">
              <a:solidFill>
                <a:srgbClr val="002E8A"/>
              </a:solidFill>
              <a:latin typeface="Swift LightC" pitchFamily="18" charset="0"/>
            </a:endParaRPr>
          </a:p>
        </p:txBody>
      </p:sp>
      <p:sp>
        <p:nvSpPr>
          <p:cNvPr id="11" name="Заголовок 14"/>
          <p:cNvSpPr txBox="1">
            <a:spLocks/>
          </p:cNvSpPr>
          <p:nvPr/>
        </p:nvSpPr>
        <p:spPr>
          <a:xfrm>
            <a:off x="251520" y="1124745"/>
            <a:ext cx="8856212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10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ru-RU" sz="2100" dirty="0" smtClean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ru-RU" sz="210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Заголовок 14"/>
          <p:cNvSpPr txBox="1">
            <a:spLocks/>
          </p:cNvSpPr>
          <p:nvPr/>
        </p:nvSpPr>
        <p:spPr>
          <a:xfrm>
            <a:off x="179512" y="1600201"/>
            <a:ext cx="8797801" cy="48615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Заголовок 13"/>
          <p:cNvSpPr txBox="1">
            <a:spLocks/>
          </p:cNvSpPr>
          <p:nvPr/>
        </p:nvSpPr>
        <p:spPr>
          <a:xfrm>
            <a:off x="346006" y="1525108"/>
            <a:ext cx="8451988" cy="5143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005392"/>
                </a:solidFill>
                <a:cs typeface="Times New Roman" panose="02020603050405020304" pitchFamily="18" charset="0"/>
              </a:rPr>
              <a:t>Объекты ввода в эксплуатацию в 2019 году </a:t>
            </a:r>
            <a:endParaRPr lang="ru-RU" sz="3000" b="1" dirty="0">
              <a:solidFill>
                <a:srgbClr val="005392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593848"/>
              </p:ext>
            </p:extLst>
          </p:nvPr>
        </p:nvGraphicFramePr>
        <p:xfrm>
          <a:off x="755576" y="2150832"/>
          <a:ext cx="7632848" cy="3108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3916094"/>
                <a:gridCol w="1412498"/>
              </a:tblGrid>
              <a:tr h="807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Муниципальное образование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Объект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</a:rPr>
                        <a:t>Период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546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Южно-Сахалинск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очередь полигона в районе карьера Известковый</a:t>
                      </a: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2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кв.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</a:tr>
              <a:tr h="701817">
                <a:tc vMerge="1">
                  <a:txBody>
                    <a:bodyPr/>
                    <a:lstStyle/>
                    <a:p>
                      <a:pPr algn="l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мусоросортировочный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комплекс 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2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кв.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</a:tr>
              <a:tr h="454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Тымовский 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очередь полигона 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</a:rPr>
                        <a:t>1 кв.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9" marR="8909" marT="890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рямоугольник 4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636963" y="-23813"/>
            <a:ext cx="5340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/>
          <a:p>
            <a:endParaRPr lang="ru-RU" sz="1300" b="1" dirty="0">
              <a:solidFill>
                <a:srgbClr val="002E8A"/>
              </a:solidFill>
              <a:latin typeface="Swift LightC" pitchFamily="18" charset="0"/>
            </a:endParaRPr>
          </a:p>
        </p:txBody>
      </p:sp>
      <p:sp>
        <p:nvSpPr>
          <p:cNvPr id="11" name="Заголовок 14"/>
          <p:cNvSpPr txBox="1">
            <a:spLocks/>
          </p:cNvSpPr>
          <p:nvPr/>
        </p:nvSpPr>
        <p:spPr>
          <a:xfrm>
            <a:off x="251520" y="1124745"/>
            <a:ext cx="8856212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10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ru-RU" sz="2100" dirty="0" smtClean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ru-RU" sz="210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Заголовок 14"/>
          <p:cNvSpPr txBox="1">
            <a:spLocks/>
          </p:cNvSpPr>
          <p:nvPr/>
        </p:nvSpPr>
        <p:spPr>
          <a:xfrm>
            <a:off x="179512" y="1600201"/>
            <a:ext cx="8797801" cy="48615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Заголовок 13"/>
          <p:cNvSpPr txBox="1">
            <a:spLocks/>
          </p:cNvSpPr>
          <p:nvPr/>
        </p:nvSpPr>
        <p:spPr>
          <a:xfrm>
            <a:off x="73477" y="1130113"/>
            <a:ext cx="8712968" cy="5143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005392"/>
                </a:solidFill>
                <a:cs typeface="Times New Roman" panose="02020603050405020304" pitchFamily="18" charset="0"/>
              </a:rPr>
              <a:t>Решение вопросов по полигонам накопления ТКО</a:t>
            </a:r>
            <a:endParaRPr lang="ru-RU" sz="3000" b="1" dirty="0">
              <a:solidFill>
                <a:srgbClr val="005392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6426" y="1844824"/>
            <a:ext cx="6531958" cy="1754326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 период с 2019 по 2022 год</a:t>
            </a:r>
          </a:p>
          <a:p>
            <a:pPr algn="ctr"/>
            <a:r>
              <a:rPr lang="ru-RU" sz="3600" b="1" dirty="0" smtClean="0"/>
              <a:t>необходимо построить </a:t>
            </a:r>
          </a:p>
          <a:p>
            <a:pPr algn="ctr"/>
            <a:r>
              <a:rPr lang="ru-RU" sz="3600" b="1" dirty="0" smtClean="0"/>
              <a:t>7</a:t>
            </a:r>
            <a:r>
              <a:rPr lang="ru-RU" sz="3600" dirty="0" smtClean="0"/>
              <a:t> новых полигонов 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496426" y="4030961"/>
            <a:ext cx="6531958" cy="236988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 период с 2022 по 2025 год</a:t>
            </a:r>
          </a:p>
          <a:p>
            <a:pPr algn="ctr"/>
            <a:r>
              <a:rPr lang="ru-RU" sz="3600" b="1" dirty="0" smtClean="0"/>
              <a:t>необходимо рекультивировать</a:t>
            </a:r>
          </a:p>
          <a:p>
            <a:pPr algn="ctr"/>
            <a:r>
              <a:rPr lang="ru-RU" sz="3600" dirty="0" smtClean="0"/>
              <a:t> </a:t>
            </a:r>
            <a:r>
              <a:rPr lang="ru-RU" sz="3600" b="1" dirty="0" smtClean="0"/>
              <a:t>16</a:t>
            </a:r>
            <a:r>
              <a:rPr lang="ru-RU" sz="3600" dirty="0" smtClean="0"/>
              <a:t> полигонов </a:t>
            </a:r>
          </a:p>
          <a:p>
            <a:pPr algn="ctr"/>
            <a:r>
              <a:rPr lang="ru-RU" sz="2000" b="1" dirty="0" smtClean="0"/>
              <a:t>(окончание сроков рекультивации зависит от индивидуального проектного решения)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832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72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7" name="Заголовок 13"/>
          <p:cNvSpPr txBox="1">
            <a:spLocks/>
          </p:cNvSpPr>
          <p:nvPr/>
        </p:nvSpPr>
        <p:spPr>
          <a:xfrm>
            <a:off x="179512" y="941841"/>
            <a:ext cx="8451988" cy="5143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5392"/>
                </a:solidFill>
                <a:cs typeface="Times New Roman" panose="02020603050405020304" pitchFamily="18" charset="0"/>
              </a:rPr>
              <a:t>Результат к 2025 году</a:t>
            </a:r>
            <a:endParaRPr lang="ru-RU" sz="3600" b="1" dirty="0">
              <a:solidFill>
                <a:srgbClr val="005392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Заголовок 13"/>
          <p:cNvSpPr txBox="1">
            <a:spLocks/>
          </p:cNvSpPr>
          <p:nvPr/>
        </p:nvSpPr>
        <p:spPr>
          <a:xfrm>
            <a:off x="539552" y="1772816"/>
            <a:ext cx="8112130" cy="71852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Весь объем ТКО поступает на современные полигоны и комплексы по переработке и утилизации ТКО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3"/>
          <p:cNvSpPr txBox="1">
            <a:spLocks/>
          </p:cNvSpPr>
          <p:nvPr/>
        </p:nvSpPr>
        <p:spPr>
          <a:xfrm>
            <a:off x="515935" y="3029916"/>
            <a:ext cx="8112130" cy="79208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Внедрена система раздельного накопления ТКО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3"/>
          <p:cNvSpPr txBox="1">
            <a:spLocks/>
          </p:cNvSpPr>
          <p:nvPr/>
        </p:nvSpPr>
        <p:spPr>
          <a:xfrm>
            <a:off x="539552" y="4221088"/>
            <a:ext cx="8112130" cy="8015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Высвобождаемые материальные ресурсы направляется на переработку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3"/>
          <p:cNvSpPr txBox="1">
            <a:spLocks/>
          </p:cNvSpPr>
          <p:nvPr/>
        </p:nvSpPr>
        <p:spPr>
          <a:xfrm>
            <a:off x="539552" y="5169568"/>
            <a:ext cx="8112130" cy="119141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Ликвидированы и рекультивированы все «старые» свалки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483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72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75E7-7984-4A77-9EB3-1ED0AEB5A603}" type="slidenum">
              <a:rPr lang="ru-RU" sz="1600" b="1" smtClean="0">
                <a:solidFill>
                  <a:srgbClr val="0070C0"/>
                </a:solidFill>
              </a:rPr>
              <a:pPr/>
              <a:t>3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9003" y="2396873"/>
            <a:ext cx="7488832" cy="3631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</a:t>
            </a:r>
            <a:r>
              <a:rPr lang="ru-RU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серых схем транспортировки и размещения ТКО.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Размытость и недостаточность финансовых источников на решение вопросов по строительству необходимых объектов инфраструктуры.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Уход части производителей отходов от уплаты за транспортировку и размещение ТКО.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Существенное загрязнение окружающей среды.</a:t>
            </a:r>
            <a:endParaRPr lang="ru-RU" sz="2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1101011"/>
            <a:ext cx="7704856" cy="111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00539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ПРОБЛЕМЫ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00539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ОТРАСЛИ ОБРАЩЕНИЯ С  ОТХОДАМИ</a:t>
            </a:r>
            <a:endParaRPr lang="ru-RU" sz="2800" b="1" dirty="0">
              <a:solidFill>
                <a:srgbClr val="00539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74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рямоугольник 4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636963" y="-23813"/>
            <a:ext cx="5340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/>
          <a:p>
            <a:endParaRPr lang="ru-RU" sz="1300" b="1" dirty="0">
              <a:solidFill>
                <a:srgbClr val="002E8A"/>
              </a:solidFill>
              <a:latin typeface="Swift LightC" pitchFamily="18" charset="0"/>
            </a:endParaRPr>
          </a:p>
        </p:txBody>
      </p:sp>
      <p:sp>
        <p:nvSpPr>
          <p:cNvPr id="10" name="Заголовок 20"/>
          <p:cNvSpPr txBox="1">
            <a:spLocks/>
          </p:cNvSpPr>
          <p:nvPr/>
        </p:nvSpPr>
        <p:spPr>
          <a:xfrm>
            <a:off x="1475656" y="2636912"/>
            <a:ext cx="8229600" cy="485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1131" y="1340768"/>
            <a:ext cx="8221737" cy="507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4" tIns="45722" rIns="91444" bIns="45722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73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5400" b="1" dirty="0">
                <a:solidFill>
                  <a:srgbClr val="005392"/>
                </a:solidFill>
                <a:latin typeface="Swift ExtraBoldC" pitchFamily="18" charset="0"/>
              </a:rPr>
              <a:t>с</a:t>
            </a:r>
            <a:r>
              <a:rPr lang="ru-RU" altLang="ru-RU" sz="5400" b="1" dirty="0" smtClean="0">
                <a:solidFill>
                  <a:srgbClr val="005392"/>
                </a:solidFill>
                <a:latin typeface="Swift ExtraBoldC" pitchFamily="18" charset="0"/>
              </a:rPr>
              <a:t> 01.01.2019 года </a:t>
            </a:r>
          </a:p>
          <a:p>
            <a:pPr algn="ctr"/>
            <a:r>
              <a:rPr lang="ru-RU" altLang="ru-RU" sz="5400" b="1" dirty="0" smtClean="0">
                <a:solidFill>
                  <a:srgbClr val="005392"/>
                </a:solidFill>
                <a:latin typeface="Swift ExtraBoldC" pitchFamily="18" charset="0"/>
              </a:rPr>
              <a:t>новая система обращения с твердыми коммунальными отходами</a:t>
            </a:r>
            <a:endParaRPr lang="en-US" altLang="ru-RU" sz="5400" b="1" dirty="0" smtClean="0">
              <a:solidFill>
                <a:srgbClr val="005392"/>
              </a:solidFill>
              <a:latin typeface="Swift ExtraBoldC" pitchFamily="18" charset="0"/>
            </a:endParaRPr>
          </a:p>
          <a:p>
            <a:pPr algn="ctr"/>
            <a:r>
              <a:rPr lang="ru-RU" altLang="ru-RU" sz="5400" b="1" dirty="0" smtClean="0">
                <a:solidFill>
                  <a:srgbClr val="005392"/>
                </a:solidFill>
                <a:latin typeface="Swift ExtraBoldC" pitchFamily="18" charset="0"/>
              </a:rPr>
              <a:t>(ТКО)</a:t>
            </a:r>
            <a:endParaRPr lang="ru-RU" altLang="ru-RU" sz="5400" b="1" dirty="0">
              <a:solidFill>
                <a:srgbClr val="005392"/>
              </a:solidFill>
              <a:latin typeface="Swift ExtraBoldC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1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72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75E7-7984-4A77-9EB3-1ED0AEB5A603}" type="slidenum">
              <a:rPr lang="ru-RU" sz="1600" b="1" smtClean="0">
                <a:solidFill>
                  <a:srgbClr val="0070C0"/>
                </a:solidFill>
              </a:rPr>
              <a:pPr/>
              <a:t>5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3536" y="1020830"/>
            <a:ext cx="7488832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53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ИЗАДАЧИ РЕФОРМИРОВАНИЯ ОТРАСЛИ ОБРАЩЕНИЯ С ОТХОДАМ</a:t>
            </a:r>
            <a:endParaRPr lang="ru-RU" sz="2400" b="1" dirty="0">
              <a:solidFill>
                <a:srgbClr val="00539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2051271"/>
            <a:ext cx="74888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1. ВНЕДРЕНИЕ ИНСТИТУТА РЕГИОНАЛЬНОГО ОПЕРАТОРА ПО ОБРАЩЕНИЮ С ТВЁРДЫМИ КОММУНАЛЬНЫМИ ОТХОДАМИ.</a:t>
            </a:r>
          </a:p>
          <a:p>
            <a:endParaRPr lang="ru-RU" b="1" i="1" dirty="0" smtClean="0"/>
          </a:p>
          <a:p>
            <a:r>
              <a:rPr lang="ru-RU" b="1" i="1" dirty="0" smtClean="0"/>
              <a:t>2. ОРГАНИЗАЦИЯ ПОСТРОЕНИЯ СИСТЕМЫ УПРАВЛЕНИЯ НА ВСЕЙ ТЕРРИТОРИИ САХАЛИНСКОЙ ОБЛАСТИ</a:t>
            </a:r>
          </a:p>
          <a:p>
            <a:endParaRPr lang="ru-RU" b="1" i="1" dirty="0" smtClean="0"/>
          </a:p>
          <a:p>
            <a:r>
              <a:rPr lang="ru-RU" b="1" i="1" dirty="0" smtClean="0"/>
              <a:t>3. ОСНАЩЕНИЕ  СИСТЕМЫ НЕОБХОДИМЫМИ ОБЪЕКТАМИ ПО ПЕРЕРАБОТКЕ  ТВЁРДЫХ КОММУНАЛЬНЫХ ОТХОДОВ</a:t>
            </a:r>
          </a:p>
          <a:p>
            <a:endParaRPr lang="ru-RU" b="1" i="1" dirty="0"/>
          </a:p>
          <a:p>
            <a:r>
              <a:rPr lang="ru-RU" b="1" i="1" dirty="0" smtClean="0"/>
              <a:t>4. ВНЕДРЕНИЕ ПРОЦЕССА ПО ИЗВЛЕЧЕНИЕЮ ВТОРИЧНЫХ МАТЕРИАЛЬНЫХ РЕСУРСОВ</a:t>
            </a:r>
          </a:p>
          <a:p>
            <a:endParaRPr lang="ru-RU" b="1" i="1" dirty="0"/>
          </a:p>
          <a:p>
            <a:r>
              <a:rPr lang="ru-RU" b="1" i="1" dirty="0" smtClean="0"/>
              <a:t>5.УЛУЧШЕНИЕ ОБЩЕГО ЭКОЛОГИЧЕСКОГО СОСТОЯНИЯ ПРИРОДЫ И СРЕДЫ ОБИТАНИЯ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12141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2132857"/>
            <a:ext cx="2736304" cy="2676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72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851920" y="306896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ФУНКЦИИ РЕГИОНАЛЬНОГО ОПЕРАТОРА</a:t>
            </a:r>
          </a:p>
          <a:p>
            <a:pPr algn="ctr"/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4480" y="4726388"/>
            <a:ext cx="2448272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Заключение договоров с операторами по обращению ТКО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4480" y="3180725"/>
            <a:ext cx="2448272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Заключение договоров с потребителями по обращению ТКО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57292" y="3005114"/>
            <a:ext cx="2448272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Сбор и транспортировка ТКО (самостоятельно или с привлечением операторов)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61993" y="1618283"/>
            <a:ext cx="2448272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Обеспечение накопления (в том числе раздельного) ТКО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34480" y="1635062"/>
            <a:ext cx="2448272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Получение единого тарифа на оказание услуги по обращению ТКО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57292" y="4726388"/>
            <a:ext cx="2448272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Обработка, обеззараживание, утилизация, захоронение ТКО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55876" y="5003570"/>
            <a:ext cx="2628292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Выявление  несанкционированных свалок</a:t>
            </a:r>
            <a:endParaRPr lang="ru-RU" b="1" dirty="0"/>
          </a:p>
        </p:txBody>
      </p:sp>
      <p:sp>
        <p:nvSpPr>
          <p:cNvPr id="17" name="Заголовок 20"/>
          <p:cNvSpPr txBox="1">
            <a:spLocks/>
          </p:cNvSpPr>
          <p:nvPr/>
        </p:nvSpPr>
        <p:spPr>
          <a:xfrm>
            <a:off x="781236" y="826699"/>
            <a:ext cx="8085584" cy="741410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6600" b="1" dirty="0" smtClean="0">
                <a:solidFill>
                  <a:srgbClr val="005392"/>
                </a:solidFill>
                <a:latin typeface="Swift LightC" pitchFamily="18" charset="0"/>
                <a:ea typeface="+mj-ea"/>
                <a:cs typeface="+mj-cs"/>
              </a:rPr>
              <a:t>Региональный оператор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6600" b="1" dirty="0" smtClean="0">
                <a:solidFill>
                  <a:srgbClr val="005392"/>
                </a:solidFill>
                <a:latin typeface="Swift LightC" pitchFamily="18" charset="0"/>
                <a:ea typeface="+mj-ea"/>
                <a:cs typeface="+mj-cs"/>
              </a:rPr>
              <a:t>АО « Управление по обращению с отходами»</a:t>
            </a:r>
            <a:endParaRPr kumimoji="0" lang="ru-RU" altLang="ru-RU" sz="6600" b="1" i="0" u="none" strike="noStrike" kern="1200" cap="none" spc="0" normalizeH="0" baseline="0" noProof="0" dirty="0" smtClean="0">
              <a:ln>
                <a:noFill/>
              </a:ln>
              <a:solidFill>
                <a:srgbClr val="005392"/>
              </a:solidFill>
              <a:effectLst/>
              <a:uLnTx/>
              <a:uFillTx/>
              <a:latin typeface="Swift LightC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6424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рямоугольник 4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636963" y="-23813"/>
            <a:ext cx="5340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/>
          <a:p>
            <a:endParaRPr lang="ru-RU" sz="1300" b="1" dirty="0">
              <a:solidFill>
                <a:srgbClr val="002E8A"/>
              </a:solidFill>
              <a:latin typeface="Swift LightC" pitchFamily="18" charset="0"/>
            </a:endParaRPr>
          </a:p>
        </p:txBody>
      </p:sp>
      <p:grpSp>
        <p:nvGrpSpPr>
          <p:cNvPr id="36" name="Группа 29"/>
          <p:cNvGrpSpPr>
            <a:grpSpLocks/>
          </p:cNvGrpSpPr>
          <p:nvPr/>
        </p:nvGrpSpPr>
        <p:grpSpPr bwMode="auto">
          <a:xfrm>
            <a:off x="-15874" y="763588"/>
            <a:ext cx="9144000" cy="74612"/>
            <a:chOff x="1511764" y="965606"/>
            <a:chExt cx="7128792" cy="70147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Прямоугольник 37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8507229" y="5621178"/>
            <a:ext cx="360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E8A"/>
                </a:solidFill>
                <a:latin typeface="Swift LightC" pitchFamily="18" charset="0"/>
              </a:rPr>
              <a:t>2</a:t>
            </a:r>
            <a:endParaRPr lang="ru-RU" sz="2000" b="1" dirty="0">
              <a:solidFill>
                <a:srgbClr val="002E8A"/>
              </a:solidFill>
              <a:latin typeface="Swift LightC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7536280" y="1720286"/>
            <a:ext cx="1331761" cy="131002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Полигон ТБО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flipV="1">
            <a:off x="1824844" y="2429340"/>
            <a:ext cx="854372" cy="6743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2829151" y="1793659"/>
            <a:ext cx="1331761" cy="1310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Полигон ТБО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1870160" y="3203148"/>
            <a:ext cx="999336" cy="6857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523678" y="1629092"/>
            <a:ext cx="819960" cy="81415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</a:t>
            </a:r>
            <a:endParaRPr lang="ru-RU" b="1" dirty="0"/>
          </a:p>
        </p:txBody>
      </p:sp>
      <p:sp>
        <p:nvSpPr>
          <p:cNvPr id="47" name="Овал 46"/>
          <p:cNvSpPr/>
          <p:nvPr/>
        </p:nvSpPr>
        <p:spPr>
          <a:xfrm>
            <a:off x="523678" y="2758979"/>
            <a:ext cx="819960" cy="814156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48" name="Овал 47"/>
          <p:cNvSpPr/>
          <p:nvPr/>
        </p:nvSpPr>
        <p:spPr>
          <a:xfrm>
            <a:off x="558118" y="3888866"/>
            <a:ext cx="819960" cy="814156"/>
          </a:xfrm>
          <a:prstGeom prst="ellipse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49" name="Правая фигурная скобка 48"/>
          <p:cNvSpPr/>
          <p:nvPr/>
        </p:nvSpPr>
        <p:spPr>
          <a:xfrm>
            <a:off x="1459782" y="1554542"/>
            <a:ext cx="267985" cy="3223031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7652471" y="3673950"/>
            <a:ext cx="1194067" cy="1499295"/>
          </a:xfrm>
          <a:custGeom>
            <a:avLst/>
            <a:gdLst>
              <a:gd name="connsiteX0" fmla="*/ 35970 w 1194067"/>
              <a:gd name="connsiteY0" fmla="*/ 1116274 h 1695003"/>
              <a:gd name="connsiteX1" fmla="*/ 112170 w 1194067"/>
              <a:gd name="connsiteY1" fmla="*/ 517560 h 1695003"/>
              <a:gd name="connsiteX2" fmla="*/ 3313 w 1194067"/>
              <a:gd name="connsiteY2" fmla="*/ 180102 h 1695003"/>
              <a:gd name="connsiteX3" fmla="*/ 264570 w 1194067"/>
              <a:gd name="connsiteY3" fmla="*/ 5931 h 1695003"/>
              <a:gd name="connsiteX4" fmla="*/ 928599 w 1194067"/>
              <a:gd name="connsiteY4" fmla="*/ 386931 h 1695003"/>
              <a:gd name="connsiteX5" fmla="*/ 1070113 w 1194067"/>
              <a:gd name="connsiteY5" fmla="*/ 931217 h 1695003"/>
              <a:gd name="connsiteX6" fmla="*/ 1178970 w 1194067"/>
              <a:gd name="connsiteY6" fmla="*/ 1562588 h 1695003"/>
              <a:gd name="connsiteX7" fmla="*/ 721770 w 1194067"/>
              <a:gd name="connsiteY7" fmla="*/ 1682331 h 1695003"/>
              <a:gd name="connsiteX8" fmla="*/ 90399 w 1194067"/>
              <a:gd name="connsiteY8" fmla="*/ 1366645 h 1695003"/>
              <a:gd name="connsiteX9" fmla="*/ 35970 w 1194067"/>
              <a:gd name="connsiteY9" fmla="*/ 1116274 h 16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4067" h="1695003">
                <a:moveTo>
                  <a:pt x="35970" y="1116274"/>
                </a:moveTo>
                <a:cubicBezTo>
                  <a:pt x="39598" y="974760"/>
                  <a:pt x="117613" y="673589"/>
                  <a:pt x="112170" y="517560"/>
                </a:cubicBezTo>
                <a:cubicBezTo>
                  <a:pt x="106727" y="361531"/>
                  <a:pt x="-22087" y="265373"/>
                  <a:pt x="3313" y="180102"/>
                </a:cubicBezTo>
                <a:cubicBezTo>
                  <a:pt x="28713" y="94830"/>
                  <a:pt x="110356" y="-28541"/>
                  <a:pt x="264570" y="5931"/>
                </a:cubicBezTo>
                <a:cubicBezTo>
                  <a:pt x="418784" y="40402"/>
                  <a:pt x="794342" y="232717"/>
                  <a:pt x="928599" y="386931"/>
                </a:cubicBezTo>
                <a:cubicBezTo>
                  <a:pt x="1062856" y="541145"/>
                  <a:pt x="1028385" y="735274"/>
                  <a:pt x="1070113" y="931217"/>
                </a:cubicBezTo>
                <a:cubicBezTo>
                  <a:pt x="1111841" y="1127160"/>
                  <a:pt x="1237027" y="1437402"/>
                  <a:pt x="1178970" y="1562588"/>
                </a:cubicBezTo>
                <a:cubicBezTo>
                  <a:pt x="1120913" y="1687774"/>
                  <a:pt x="903199" y="1714988"/>
                  <a:pt x="721770" y="1682331"/>
                </a:cubicBezTo>
                <a:cubicBezTo>
                  <a:pt x="540342" y="1649674"/>
                  <a:pt x="202885" y="1459174"/>
                  <a:pt x="90399" y="1366645"/>
                </a:cubicBezTo>
                <a:cubicBezTo>
                  <a:pt x="-22087" y="1274116"/>
                  <a:pt x="32342" y="1257788"/>
                  <a:pt x="35970" y="111627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авая фигурная скобка 50"/>
          <p:cNvSpPr/>
          <p:nvPr/>
        </p:nvSpPr>
        <p:spPr>
          <a:xfrm>
            <a:off x="5915927" y="1640834"/>
            <a:ext cx="267985" cy="3223031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 стрелкой 51"/>
          <p:cNvCxnSpPr/>
          <p:nvPr/>
        </p:nvCxnSpPr>
        <p:spPr>
          <a:xfrm flipV="1">
            <a:off x="6196816" y="2986500"/>
            <a:ext cx="1263922" cy="10115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V="1">
            <a:off x="6190988" y="2626821"/>
            <a:ext cx="1218375" cy="9463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6177572" y="2201940"/>
            <a:ext cx="1206914" cy="9641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7532318" y="3756406"/>
            <a:ext cx="1314220" cy="12211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7409363" y="3573135"/>
            <a:ext cx="1552076" cy="1129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4796821" y="1554542"/>
            <a:ext cx="819960" cy="81415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</a:t>
            </a:r>
            <a:endParaRPr lang="ru-RU" b="1" dirty="0"/>
          </a:p>
        </p:txBody>
      </p:sp>
      <p:sp>
        <p:nvSpPr>
          <p:cNvPr id="58" name="Овал 57"/>
          <p:cNvSpPr/>
          <p:nvPr/>
        </p:nvSpPr>
        <p:spPr>
          <a:xfrm>
            <a:off x="4814282" y="2699009"/>
            <a:ext cx="819960" cy="814156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59" name="Овал 58"/>
          <p:cNvSpPr/>
          <p:nvPr/>
        </p:nvSpPr>
        <p:spPr>
          <a:xfrm>
            <a:off x="4827441" y="3888866"/>
            <a:ext cx="819960" cy="814156"/>
          </a:xfrm>
          <a:prstGeom prst="ellipse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824" y="4633391"/>
            <a:ext cx="2606180" cy="1162652"/>
          </a:xfrm>
          <a:prstGeom prst="rect">
            <a:avLst/>
          </a:prstGeom>
        </p:spPr>
      </p:pic>
      <p:sp>
        <p:nvSpPr>
          <p:cNvPr id="61" name="Полилиния 60"/>
          <p:cNvSpPr/>
          <p:nvPr/>
        </p:nvSpPr>
        <p:spPr>
          <a:xfrm>
            <a:off x="2899942" y="3181247"/>
            <a:ext cx="1473334" cy="1469639"/>
          </a:xfrm>
          <a:custGeom>
            <a:avLst/>
            <a:gdLst>
              <a:gd name="connsiteX0" fmla="*/ 35970 w 1194067"/>
              <a:gd name="connsiteY0" fmla="*/ 1116274 h 1695003"/>
              <a:gd name="connsiteX1" fmla="*/ 112170 w 1194067"/>
              <a:gd name="connsiteY1" fmla="*/ 517560 h 1695003"/>
              <a:gd name="connsiteX2" fmla="*/ 3313 w 1194067"/>
              <a:gd name="connsiteY2" fmla="*/ 180102 h 1695003"/>
              <a:gd name="connsiteX3" fmla="*/ 264570 w 1194067"/>
              <a:gd name="connsiteY3" fmla="*/ 5931 h 1695003"/>
              <a:gd name="connsiteX4" fmla="*/ 928599 w 1194067"/>
              <a:gd name="connsiteY4" fmla="*/ 386931 h 1695003"/>
              <a:gd name="connsiteX5" fmla="*/ 1070113 w 1194067"/>
              <a:gd name="connsiteY5" fmla="*/ 931217 h 1695003"/>
              <a:gd name="connsiteX6" fmla="*/ 1178970 w 1194067"/>
              <a:gd name="connsiteY6" fmla="*/ 1562588 h 1695003"/>
              <a:gd name="connsiteX7" fmla="*/ 721770 w 1194067"/>
              <a:gd name="connsiteY7" fmla="*/ 1682331 h 1695003"/>
              <a:gd name="connsiteX8" fmla="*/ 90399 w 1194067"/>
              <a:gd name="connsiteY8" fmla="*/ 1366645 h 1695003"/>
              <a:gd name="connsiteX9" fmla="*/ 35970 w 1194067"/>
              <a:gd name="connsiteY9" fmla="*/ 1116274 h 16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4067" h="1695003">
                <a:moveTo>
                  <a:pt x="35970" y="1116274"/>
                </a:moveTo>
                <a:cubicBezTo>
                  <a:pt x="39598" y="974760"/>
                  <a:pt x="117613" y="673589"/>
                  <a:pt x="112170" y="517560"/>
                </a:cubicBezTo>
                <a:cubicBezTo>
                  <a:pt x="106727" y="361531"/>
                  <a:pt x="-22087" y="265373"/>
                  <a:pt x="3313" y="180102"/>
                </a:cubicBezTo>
                <a:cubicBezTo>
                  <a:pt x="28713" y="94830"/>
                  <a:pt x="110356" y="-28541"/>
                  <a:pt x="264570" y="5931"/>
                </a:cubicBezTo>
                <a:cubicBezTo>
                  <a:pt x="418784" y="40402"/>
                  <a:pt x="794342" y="232717"/>
                  <a:pt x="928599" y="386931"/>
                </a:cubicBezTo>
                <a:cubicBezTo>
                  <a:pt x="1062856" y="541145"/>
                  <a:pt x="1028385" y="735274"/>
                  <a:pt x="1070113" y="931217"/>
                </a:cubicBezTo>
                <a:cubicBezTo>
                  <a:pt x="1111841" y="1127160"/>
                  <a:pt x="1237027" y="1437402"/>
                  <a:pt x="1178970" y="1562588"/>
                </a:cubicBezTo>
                <a:cubicBezTo>
                  <a:pt x="1120913" y="1687774"/>
                  <a:pt x="903199" y="1714988"/>
                  <a:pt x="721770" y="1682331"/>
                </a:cubicBezTo>
                <a:cubicBezTo>
                  <a:pt x="540342" y="1649674"/>
                  <a:pt x="202885" y="1459174"/>
                  <a:pt x="90399" y="1366645"/>
                </a:cubicBezTo>
                <a:cubicBezTo>
                  <a:pt x="-22087" y="1274116"/>
                  <a:pt x="32342" y="1257788"/>
                  <a:pt x="35970" y="111627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Незаконные свалки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1777553" y="3270605"/>
            <a:ext cx="618333" cy="11958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127981" y="747659"/>
            <a:ext cx="3699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сегодня</a:t>
            </a:r>
            <a:endParaRPr lang="ru-RU" sz="4000" dirty="0"/>
          </a:p>
        </p:txBody>
      </p:sp>
      <p:sp>
        <p:nvSpPr>
          <p:cNvPr id="64" name="TextBox 63"/>
          <p:cNvSpPr txBox="1"/>
          <p:nvPr/>
        </p:nvSpPr>
        <p:spPr>
          <a:xfrm>
            <a:off x="4644008" y="826400"/>
            <a:ext cx="3699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завтра</a:t>
            </a:r>
            <a:endParaRPr lang="ru-RU" sz="4000" dirty="0"/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441" y="5194176"/>
            <a:ext cx="3946565" cy="1209212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368484" y="5805264"/>
            <a:ext cx="40595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Образуется </a:t>
            </a:r>
            <a:r>
              <a:rPr lang="ru-RU" sz="2400" b="1" dirty="0"/>
              <a:t>б</a:t>
            </a:r>
            <a:r>
              <a:rPr lang="ru-RU" sz="2400" b="1" dirty="0" smtClean="0"/>
              <a:t>олее 500 </a:t>
            </a:r>
          </a:p>
          <a:p>
            <a:pPr algn="ctr"/>
            <a:r>
              <a:rPr lang="ru-RU" sz="2400" b="1" dirty="0"/>
              <a:t>с</a:t>
            </a:r>
            <a:r>
              <a:rPr lang="ru-RU" sz="2400" b="1" dirty="0" smtClean="0"/>
              <a:t>тихийных свалок ежегодно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016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рямоугольник 4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636963" y="-23813"/>
            <a:ext cx="5340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/>
          <a:p>
            <a:endParaRPr lang="ru-RU" sz="1300" b="1" dirty="0">
              <a:solidFill>
                <a:srgbClr val="002E8A"/>
              </a:solidFill>
              <a:latin typeface="Swift LightC" pitchFamily="18" charset="0"/>
            </a:endParaRPr>
          </a:p>
        </p:txBody>
      </p:sp>
      <p:sp>
        <p:nvSpPr>
          <p:cNvPr id="10" name="Заголовок 20"/>
          <p:cNvSpPr txBox="1">
            <a:spLocks/>
          </p:cNvSpPr>
          <p:nvPr/>
        </p:nvSpPr>
        <p:spPr>
          <a:xfrm>
            <a:off x="1475656" y="2636912"/>
            <a:ext cx="8229600" cy="485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723191" y="657923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39552" y="2591070"/>
            <a:ext cx="2448272" cy="975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Юридические лица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6" name="Заголовок 13"/>
          <p:cNvSpPr txBox="1">
            <a:spLocks/>
          </p:cNvSpPr>
          <p:nvPr/>
        </p:nvSpPr>
        <p:spPr>
          <a:xfrm>
            <a:off x="539553" y="1046836"/>
            <a:ext cx="8112128" cy="1086020"/>
          </a:xfrm>
          <a:prstGeom prst="rect">
            <a:avLst/>
          </a:prstGeom>
          <a:ln w="15875">
            <a:solidFill>
              <a:schemeClr val="dk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Затраты на оказание услуг составляют 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1,1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млд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. рублей в год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37606" y="2591070"/>
            <a:ext cx="1861086" cy="975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руб</a:t>
            </a:r>
            <a:r>
              <a:rPr lang="ru-RU" sz="2800" b="1" dirty="0" smtClean="0">
                <a:solidFill>
                  <a:schemeClr val="tx1"/>
                </a:solidFill>
              </a:rPr>
              <a:t>/</a:t>
            </a:r>
            <a:r>
              <a:rPr lang="ru-RU" sz="2800" b="1" dirty="0" err="1" smtClean="0">
                <a:solidFill>
                  <a:schemeClr val="tx1"/>
                </a:solidFill>
              </a:rPr>
              <a:t>куб.м</a:t>
            </a:r>
            <a:endParaRPr lang="ru-RU" sz="2800" b="1" dirty="0">
              <a:solidFill>
                <a:schemeClr val="tx1"/>
              </a:solidFill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  с НДС 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260241" y="2575106"/>
            <a:ext cx="1391441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100%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260240" y="4881447"/>
            <a:ext cx="1391441" cy="13369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55%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39552" y="5049138"/>
            <a:ext cx="2448272" cy="10015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Физические лица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539552" y="4342429"/>
            <a:ext cx="7731908" cy="226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3068600" y="2287005"/>
            <a:ext cx="2088232" cy="1644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729,91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237606" y="4870444"/>
            <a:ext cx="1844318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руб</a:t>
            </a:r>
            <a:r>
              <a:rPr lang="ru-RU" sz="2800" b="1" dirty="0" smtClean="0">
                <a:solidFill>
                  <a:schemeClr val="tx1"/>
                </a:solidFill>
              </a:rPr>
              <a:t>/м2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жилой площади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143222" y="4693937"/>
            <a:ext cx="1782666" cy="1680828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chemeClr val="tx1"/>
                </a:solidFill>
              </a:rPr>
              <a:t>4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рямоугольник 4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636963" y="-23813"/>
            <a:ext cx="5340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/>
          <a:p>
            <a:endParaRPr lang="ru-RU" sz="1300" b="1" dirty="0">
              <a:solidFill>
                <a:srgbClr val="002E8A"/>
              </a:solidFill>
              <a:latin typeface="Swift LightC" pitchFamily="18" charset="0"/>
            </a:endParaRPr>
          </a:p>
        </p:txBody>
      </p:sp>
      <p:sp>
        <p:nvSpPr>
          <p:cNvPr id="10" name="Заголовок 20"/>
          <p:cNvSpPr txBox="1">
            <a:spLocks/>
          </p:cNvSpPr>
          <p:nvPr/>
        </p:nvSpPr>
        <p:spPr>
          <a:xfrm>
            <a:off x="1475656" y="2636912"/>
            <a:ext cx="8229600" cy="485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4"/>
          <p:cNvSpPr txBox="1">
            <a:spLocks/>
          </p:cNvSpPr>
          <p:nvPr/>
        </p:nvSpPr>
        <p:spPr>
          <a:xfrm>
            <a:off x="251520" y="1124744"/>
            <a:ext cx="8856212" cy="54726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122237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Группа 29"/>
          <p:cNvGrpSpPr>
            <a:grpSpLocks/>
          </p:cNvGrpSpPr>
          <p:nvPr/>
        </p:nvGrpSpPr>
        <p:grpSpPr bwMode="auto">
          <a:xfrm>
            <a:off x="0" y="763588"/>
            <a:ext cx="9144000" cy="74612"/>
            <a:chOff x="1511764" y="965606"/>
            <a:chExt cx="7128792" cy="70147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1511764" y="1035753"/>
              <a:ext cx="7128792" cy="0"/>
            </a:xfrm>
            <a:prstGeom prst="line">
              <a:avLst/>
            </a:prstGeom>
            <a:ln w="25400">
              <a:solidFill>
                <a:srgbClr val="0043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>
              <a:spLocks noChangeArrowheads="1"/>
            </p:cNvSpPr>
            <p:nvPr/>
          </p:nvSpPr>
          <p:spPr bwMode="auto">
            <a:xfrm>
              <a:off x="5478393" y="965606"/>
              <a:ext cx="3149787" cy="46267"/>
            </a:xfrm>
            <a:prstGeom prst="rect">
              <a:avLst/>
            </a:prstGeom>
            <a:solidFill>
              <a:srgbClr val="004386"/>
            </a:solidFill>
            <a:ln w="25400" algn="ctr">
              <a:solidFill>
                <a:srgbClr val="004386"/>
              </a:solidFill>
              <a:miter lim="800000"/>
              <a:headEnd/>
              <a:tailEnd/>
            </a:ln>
          </p:spPr>
          <p:txBody>
            <a:bodyPr lIns="91435" tIns="45717" rIns="91435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3636963" y="-23813"/>
            <a:ext cx="5340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/>
          <a:lstStyle/>
          <a:p>
            <a:endParaRPr lang="ru-RU" sz="1300" b="1" dirty="0">
              <a:solidFill>
                <a:srgbClr val="002E8A"/>
              </a:solidFill>
              <a:latin typeface="Swift LightC" pitchFamily="18" charset="0"/>
            </a:endParaRPr>
          </a:p>
        </p:txBody>
      </p:sp>
      <p:sp>
        <p:nvSpPr>
          <p:cNvPr id="21" name="Заголовок 20"/>
          <p:cNvSpPr txBox="1">
            <a:spLocks/>
          </p:cNvSpPr>
          <p:nvPr/>
        </p:nvSpPr>
        <p:spPr>
          <a:xfrm>
            <a:off x="611560" y="1052736"/>
            <a:ext cx="8085584" cy="86268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altLang="ru-RU" sz="2600" b="1" dirty="0" smtClean="0">
                <a:solidFill>
                  <a:srgbClr val="005392"/>
                </a:solidFill>
                <a:latin typeface="Swift LightC" pitchFamily="18" charset="0"/>
              </a:rPr>
              <a:t>Для создания современной системы обращения с ТКО необходимо построить:</a:t>
            </a:r>
            <a:endParaRPr lang="ru-RU" altLang="ru-RU" sz="2600" b="1" noProof="0" dirty="0" smtClean="0">
              <a:solidFill>
                <a:srgbClr val="005392"/>
              </a:solidFill>
              <a:latin typeface="Swift LightC" pitchFamily="18" charset="0"/>
              <a:ea typeface="+mj-ea"/>
              <a:cs typeface="+mj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alt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392"/>
              </a:solidFill>
              <a:effectLst/>
              <a:uLnTx/>
              <a:uFillTx/>
              <a:latin typeface="Swift LightC" pitchFamily="18" charset="0"/>
              <a:ea typeface="+mj-ea"/>
              <a:cs typeface="+mj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8994" y="1770998"/>
            <a:ext cx="82214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ru-RU" altLang="ru-RU" sz="2400" b="1" dirty="0" smtClean="0">
              <a:solidFill>
                <a:srgbClr val="FF0000"/>
              </a:solidFill>
              <a:latin typeface="Swift LightC" pitchFamily="18" charset="0"/>
            </a:endParaRPr>
          </a:p>
          <a:p>
            <a:pPr marL="342900" lvl="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b="1" dirty="0" smtClean="0">
                <a:solidFill>
                  <a:srgbClr val="FF0000"/>
                </a:solidFill>
                <a:latin typeface="Swift LightC" pitchFamily="18" charset="0"/>
              </a:rPr>
              <a:t>межмуниципальный мусороперерабатывающий завод</a:t>
            </a:r>
            <a:r>
              <a:rPr lang="ru-RU" altLang="ru-RU" sz="2400" b="1" dirty="0">
                <a:solidFill>
                  <a:srgbClr val="FF0000"/>
                </a:solidFill>
                <a:latin typeface="Swift LightC" pitchFamily="18" charset="0"/>
              </a:rPr>
              <a:t> </a:t>
            </a:r>
            <a:r>
              <a:rPr lang="ru-RU" altLang="ru-RU" sz="2400" b="1" dirty="0" smtClean="0">
                <a:solidFill>
                  <a:srgbClr val="FF0000"/>
                </a:solidFill>
                <a:latin typeface="Swift LightC" pitchFamily="18" charset="0"/>
              </a:rPr>
              <a:t>– 1  ед.  </a:t>
            </a:r>
            <a:r>
              <a:rPr lang="ru-RU" altLang="ru-RU" sz="2400" b="1" i="1" dirty="0" smtClean="0">
                <a:solidFill>
                  <a:srgbClr val="005392"/>
                </a:solidFill>
                <a:latin typeface="Swift LightC" pitchFamily="18" charset="0"/>
              </a:rPr>
              <a:t>(</a:t>
            </a:r>
            <a:r>
              <a:rPr lang="ru-RU" altLang="ru-RU" sz="2400" b="1" i="1" dirty="0" smtClean="0">
                <a:solidFill>
                  <a:srgbClr val="002E8A"/>
                </a:solidFill>
                <a:latin typeface="Swift LightC" pitchFamily="18" charset="0"/>
              </a:rPr>
              <a:t>200 </a:t>
            </a:r>
            <a:r>
              <a:rPr lang="ru-RU" altLang="ru-RU" sz="2400" b="1" i="1" dirty="0">
                <a:solidFill>
                  <a:srgbClr val="002E8A"/>
                </a:solidFill>
                <a:latin typeface="Swift LightC" pitchFamily="18" charset="0"/>
              </a:rPr>
              <a:t>тыс. т./</a:t>
            </a:r>
            <a:r>
              <a:rPr lang="ru-RU" altLang="ru-RU" sz="2400" b="1" i="1" dirty="0" smtClean="0">
                <a:solidFill>
                  <a:srgbClr val="002E8A"/>
                </a:solidFill>
                <a:latin typeface="Swift LightC" pitchFamily="18" charset="0"/>
              </a:rPr>
              <a:t>год)</a:t>
            </a:r>
            <a:endParaRPr lang="ru-RU" altLang="ru-RU" sz="2400" b="1" i="1" dirty="0" smtClean="0">
              <a:solidFill>
                <a:srgbClr val="FF0000"/>
              </a:solidFill>
              <a:latin typeface="Swift LightC" pitchFamily="18" charset="0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b="1" dirty="0" smtClean="0">
                <a:solidFill>
                  <a:srgbClr val="FF0000"/>
                </a:solidFill>
                <a:latin typeface="Swift LightC" pitchFamily="18" charset="0"/>
              </a:rPr>
              <a:t>мини-завод с линией по переработке и утилизации отходов – 4  ед. </a:t>
            </a:r>
            <a:r>
              <a:rPr lang="ru-RU" altLang="ru-RU" sz="2400" b="1" i="1" dirty="0" smtClean="0">
                <a:solidFill>
                  <a:srgbClr val="005392"/>
                </a:solidFill>
                <a:latin typeface="Swift LightC" pitchFamily="18" charset="0"/>
              </a:rPr>
              <a:t>(от 1,5 до 5</a:t>
            </a:r>
            <a:r>
              <a:rPr lang="ru-RU" altLang="ru-RU" sz="2400" b="1" i="1" dirty="0" smtClean="0">
                <a:solidFill>
                  <a:srgbClr val="002E8A"/>
                </a:solidFill>
                <a:latin typeface="Swift LightC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002E8A"/>
                </a:solidFill>
                <a:latin typeface="Swift LightC" pitchFamily="18" charset="0"/>
              </a:rPr>
              <a:t>тыс.т</a:t>
            </a:r>
            <a:r>
              <a:rPr lang="ru-RU" altLang="ru-RU" sz="2400" b="1" i="1" dirty="0" smtClean="0">
                <a:solidFill>
                  <a:srgbClr val="002E8A"/>
                </a:solidFill>
                <a:latin typeface="Swift LightC" pitchFamily="18" charset="0"/>
              </a:rPr>
              <a:t>./год)</a:t>
            </a:r>
            <a:endParaRPr lang="ru-RU" altLang="ru-RU" sz="2400" b="1" i="1" dirty="0">
              <a:solidFill>
                <a:srgbClr val="FF0000"/>
              </a:solidFill>
              <a:latin typeface="Swift LightC" pitchFamily="18" charset="0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b="1" dirty="0">
                <a:solidFill>
                  <a:srgbClr val="FF0000"/>
                </a:solidFill>
                <a:latin typeface="Swift LightC" pitchFamily="18" charset="0"/>
              </a:rPr>
              <a:t>м</a:t>
            </a:r>
            <a:r>
              <a:rPr lang="ru-RU" altLang="ru-RU" sz="2400" b="1" dirty="0" smtClean="0">
                <a:solidFill>
                  <a:srgbClr val="FF0000"/>
                </a:solidFill>
                <a:latin typeface="Swift LightC" pitchFamily="18" charset="0"/>
              </a:rPr>
              <a:t>усоросортировочная станция с комплексом по термической обработки – 7 ед.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b="1" dirty="0" smtClean="0">
                <a:solidFill>
                  <a:srgbClr val="FF0000"/>
                </a:solidFill>
                <a:latin typeface="Swift LightC" pitchFamily="18" charset="0"/>
              </a:rPr>
              <a:t>мусороперегрузочная станция – 6 ед.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b="1" dirty="0">
                <a:solidFill>
                  <a:srgbClr val="FF0000"/>
                </a:solidFill>
                <a:latin typeface="Swift LightC" pitchFamily="18" charset="0"/>
              </a:rPr>
              <a:t>о</a:t>
            </a:r>
            <a:r>
              <a:rPr lang="ru-RU" altLang="ru-RU" sz="2400" b="1" dirty="0" smtClean="0">
                <a:solidFill>
                  <a:srgbClr val="FF0000"/>
                </a:solidFill>
                <a:latin typeface="Swift LightC" pitchFamily="18" charset="0"/>
              </a:rPr>
              <a:t>борудование дробления строительных отходов – 14 ед.</a:t>
            </a:r>
          </a:p>
          <a:p>
            <a:pPr marL="342900" lvl="0" indent="-342900"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ru-RU" altLang="ru-RU" sz="2400" b="1" dirty="0" smtClean="0">
              <a:solidFill>
                <a:srgbClr val="FF0000"/>
              </a:solidFill>
              <a:latin typeface="Swift LightC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47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14486</TotalTime>
  <Words>1642</Words>
  <Application>Microsoft Office PowerPoint</Application>
  <PresentationFormat>Экран (4:3)</PresentationFormat>
  <Paragraphs>340</Paragraphs>
  <Slides>23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Swift ExtraBoldC</vt:lpstr>
      <vt:lpstr>Swift LightC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Логарева</dc:creator>
  <cp:lastModifiedBy>Гришко Александр Иванович</cp:lastModifiedBy>
  <cp:revision>509</cp:revision>
  <cp:lastPrinted>2018-10-10T05:25:09Z</cp:lastPrinted>
  <dcterms:created xsi:type="dcterms:W3CDTF">2018-01-24T08:18:34Z</dcterms:created>
  <dcterms:modified xsi:type="dcterms:W3CDTF">2018-10-30T22:30:55Z</dcterms:modified>
</cp:coreProperties>
</file>